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4"/>
  </p:notesMasterIdLst>
  <p:sldIdLst>
    <p:sldId id="290" r:id="rId2"/>
    <p:sldId id="291" r:id="rId3"/>
    <p:sldId id="292" r:id="rId4"/>
    <p:sldId id="293" r:id="rId5"/>
    <p:sldId id="294" r:id="rId6"/>
    <p:sldId id="295" r:id="rId7"/>
    <p:sldId id="296" r:id="rId8"/>
    <p:sldId id="297" r:id="rId9"/>
    <p:sldId id="298" r:id="rId10"/>
    <p:sldId id="299" r:id="rId11"/>
    <p:sldId id="300" r:id="rId12"/>
    <p:sldId id="301" r:id="rId13"/>
    <p:sldId id="302" r:id="rId14"/>
    <p:sldId id="303" r:id="rId15"/>
    <p:sldId id="304" r:id="rId16"/>
    <p:sldId id="305" r:id="rId17"/>
    <p:sldId id="306" r:id="rId18"/>
    <p:sldId id="307" r:id="rId19"/>
    <p:sldId id="309" r:id="rId20"/>
    <p:sldId id="310" r:id="rId21"/>
    <p:sldId id="311" r:id="rId22"/>
    <p:sldId id="312" r:id="rId23"/>
    <p:sldId id="313" r:id="rId24"/>
    <p:sldId id="314" r:id="rId25"/>
    <p:sldId id="315" r:id="rId26"/>
    <p:sldId id="316" r:id="rId27"/>
    <p:sldId id="317" r:id="rId28"/>
    <p:sldId id="318" r:id="rId29"/>
    <p:sldId id="319" r:id="rId30"/>
    <p:sldId id="320" r:id="rId31"/>
    <p:sldId id="321" r:id="rId32"/>
    <p:sldId id="322" r:id="rId33"/>
    <p:sldId id="323" r:id="rId34"/>
    <p:sldId id="324" r:id="rId35"/>
    <p:sldId id="325" r:id="rId36"/>
    <p:sldId id="326" r:id="rId37"/>
    <p:sldId id="327" r:id="rId38"/>
    <p:sldId id="328" r:id="rId39"/>
    <p:sldId id="329" r:id="rId40"/>
    <p:sldId id="330" r:id="rId41"/>
    <p:sldId id="331" r:id="rId42"/>
    <p:sldId id="332" r:id="rId43"/>
    <p:sldId id="335" r:id="rId44"/>
    <p:sldId id="333" r:id="rId45"/>
    <p:sldId id="334" r:id="rId46"/>
    <p:sldId id="336" r:id="rId47"/>
    <p:sldId id="337" r:id="rId48"/>
    <p:sldId id="338" r:id="rId49"/>
    <p:sldId id="339" r:id="rId50"/>
    <p:sldId id="340" r:id="rId51"/>
    <p:sldId id="341" r:id="rId52"/>
    <p:sldId id="342" r:id="rId53"/>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33CC"/>
    <a:srgbClr val="FF0000"/>
    <a:srgbClr val="FFFF00"/>
    <a:srgbClr val="006600"/>
    <a:srgbClr val="99FF99"/>
    <a:srgbClr val="685DF3"/>
    <a:srgbClr val="6699FF"/>
    <a:srgbClr val="0066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898" autoAdjust="0"/>
    <p:restoredTop sz="94660"/>
  </p:normalViewPr>
  <p:slideViewPr>
    <p:cSldViewPr>
      <p:cViewPr varScale="1">
        <p:scale>
          <a:sx n="83" d="100"/>
          <a:sy n="83" d="100"/>
        </p:scale>
        <p:origin x="1531" y="62"/>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notesViewPr>
    <p:cSldViewPr>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2.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43.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44.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7586"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00">
                <a:ea typeface="宋体" panose="02010600030101010101" pitchFamily="2" charset="-122"/>
              </a:defRPr>
            </a:lvl1pPr>
          </a:lstStyle>
          <a:p>
            <a:endParaRPr lang="zh-CN" altLang="en-US"/>
          </a:p>
        </p:txBody>
      </p:sp>
      <p:sp>
        <p:nvSpPr>
          <p:cNvPr id="67587" name="Rectangle 3"/>
          <p:cNvSpPr>
            <a:spLocks noGrp="1" noChangeArrowheads="1"/>
          </p:cNvSpPr>
          <p:nvPr>
            <p:ph type="dt"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ea typeface="宋体" panose="02010600030101010101" pitchFamily="2" charset="-122"/>
              </a:defRPr>
            </a:lvl1pPr>
          </a:lstStyle>
          <a:p>
            <a:endParaRPr lang="en-US" altLang="zh-CN"/>
          </a:p>
        </p:txBody>
      </p:sp>
      <p:sp>
        <p:nvSpPr>
          <p:cNvPr id="67588"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67589" name="Rectangle 5"/>
          <p:cNvSpPr>
            <a:spLocks noGrp="1" noChangeArrowheads="1"/>
          </p:cNvSpPr>
          <p:nvPr>
            <p:ph type="body" sz="quarter" idx="3"/>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p>
        </p:txBody>
      </p:sp>
      <p:sp>
        <p:nvSpPr>
          <p:cNvPr id="67590" name="Rectangle 6"/>
          <p:cNvSpPr>
            <a:spLocks noGrp="1" noChangeArrowheads="1"/>
          </p:cNvSpPr>
          <p:nvPr>
            <p:ph type="ftr" sz="quarter" idx="4"/>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ea typeface="宋体" panose="02010600030101010101" pitchFamily="2" charset="-122"/>
              </a:defRPr>
            </a:lvl1pPr>
          </a:lstStyle>
          <a:p>
            <a:endParaRPr lang="en-US" altLang="zh-CN"/>
          </a:p>
        </p:txBody>
      </p:sp>
      <p:sp>
        <p:nvSpPr>
          <p:cNvPr id="67591" name="Rectangle 7"/>
          <p:cNvSpPr>
            <a:spLocks noGrp="1" noChangeArrowheads="1"/>
          </p:cNvSpPr>
          <p:nvPr>
            <p:ph type="sldNum" sz="quarter" idx="5"/>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ea typeface="宋体" panose="02010600030101010101" pitchFamily="2" charset="-122"/>
              </a:defRPr>
            </a:lvl1pPr>
          </a:lstStyle>
          <a:p>
            <a:fld id="{09E0EF41-4F2C-49EA-9BB4-9A6587EB344B}" type="slidenum">
              <a:rPr lang="zh-CN" altLang="en-US"/>
              <a:pPr/>
              <a:t>‹#›</a:t>
            </a:fld>
            <a:endParaRPr lang="en-US" altLang="zh-CN"/>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panose="020B0604020202020204" pitchFamily="34" charset="0"/>
        <a:ea typeface="+mn-ea"/>
        <a:cs typeface="+mn-cs"/>
      </a:defRPr>
    </a:lvl1pPr>
    <a:lvl2pPr marL="457200" algn="l" rtl="0" fontAlgn="base">
      <a:spcBef>
        <a:spcPct val="30000"/>
      </a:spcBef>
      <a:spcAft>
        <a:spcPct val="0"/>
      </a:spcAft>
      <a:defRPr sz="1200" kern="1200">
        <a:solidFill>
          <a:schemeClr val="tx1"/>
        </a:solidFill>
        <a:latin typeface="Arial" panose="020B0604020202020204" pitchFamily="34" charset="0"/>
        <a:ea typeface="+mn-ea"/>
        <a:cs typeface="+mn-cs"/>
      </a:defRPr>
    </a:lvl2pPr>
    <a:lvl3pPr marL="914400" algn="l" rtl="0" fontAlgn="base">
      <a:spcBef>
        <a:spcPct val="30000"/>
      </a:spcBef>
      <a:spcAft>
        <a:spcPct val="0"/>
      </a:spcAft>
      <a:defRPr sz="1200" kern="1200">
        <a:solidFill>
          <a:schemeClr val="tx1"/>
        </a:solidFill>
        <a:latin typeface="Arial" panose="020B0604020202020204" pitchFamily="34" charset="0"/>
        <a:ea typeface="+mn-ea"/>
        <a:cs typeface="+mn-cs"/>
      </a:defRPr>
    </a:lvl3pPr>
    <a:lvl4pPr marL="1371600" algn="l" rtl="0" fontAlgn="base">
      <a:spcBef>
        <a:spcPct val="30000"/>
      </a:spcBef>
      <a:spcAft>
        <a:spcPct val="0"/>
      </a:spcAft>
      <a:defRPr sz="1200" kern="1200">
        <a:solidFill>
          <a:schemeClr val="tx1"/>
        </a:solidFill>
        <a:latin typeface="Arial" panose="020B0604020202020204" pitchFamily="34" charset="0"/>
        <a:ea typeface="+mn-ea"/>
        <a:cs typeface="+mn-cs"/>
      </a:defRPr>
    </a:lvl4pPr>
    <a:lvl5pPr marL="1828800" algn="l" rtl="0" fontAlgn="base">
      <a:spcBef>
        <a:spcPct val="30000"/>
      </a:spcBef>
      <a:spcAft>
        <a:spcPct val="0"/>
      </a:spcAft>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Begin</a:t>
            </a:r>
            <a:r>
              <a:rPr lang="zh-CN" altLang="en-US" dirty="0" smtClean="0"/>
              <a:t>：</a:t>
            </a:r>
            <a:endParaRPr lang="en-US" altLang="zh-CN" dirty="0" smtClean="0"/>
          </a:p>
          <a:p>
            <a:r>
              <a:rPr lang="zh-CN" altLang="en-US" dirty="0" smtClean="0"/>
              <a:t>第</a:t>
            </a:r>
            <a:r>
              <a:rPr lang="en-US" altLang="zh-CN" dirty="0" smtClean="0"/>
              <a:t>1</a:t>
            </a:r>
            <a:r>
              <a:rPr lang="zh-CN" altLang="en-US" dirty="0" smtClean="0"/>
              <a:t>章介绍了物联网的基本概念，核心技术，主要特点和应用前景。</a:t>
            </a:r>
            <a:endParaRPr lang="en-US" altLang="zh-CN" dirty="0" smtClean="0"/>
          </a:p>
          <a:p>
            <a:r>
              <a:rPr lang="zh-CN" altLang="en-US" dirty="0" smtClean="0"/>
              <a:t>把物联网分为感知识别层、网络构建层、管理服务层和综合应用层四层。</a:t>
            </a:r>
            <a:endParaRPr lang="zh-CN" altLang="en-US" dirty="0"/>
          </a:p>
        </p:txBody>
      </p:sp>
      <p:sp>
        <p:nvSpPr>
          <p:cNvPr id="4" name="灯片编号占位符 3"/>
          <p:cNvSpPr>
            <a:spLocks noGrp="1"/>
          </p:cNvSpPr>
          <p:nvPr>
            <p:ph type="sldNum" sz="quarter" idx="10"/>
          </p:nvPr>
        </p:nvSpPr>
        <p:spPr/>
        <p:txBody>
          <a:bodyPr/>
          <a:lstStyle/>
          <a:p>
            <a:fld id="{59741D90-AE9F-4E8B-9ED4-4A5CB699E549}" type="slidenum">
              <a:rPr lang="zh-CN" altLang="en-US" smtClean="0"/>
              <a:t>2</a:t>
            </a:fld>
            <a:endParaRPr lang="zh-CN" altLang="en-US"/>
          </a:p>
        </p:txBody>
      </p:sp>
    </p:spTree>
    <p:extLst>
      <p:ext uri="{BB962C8B-B14F-4D97-AF65-F5344CB8AC3E}">
        <p14:creationId xmlns:p14="http://schemas.microsoft.com/office/powerpoint/2010/main" val="26113370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9741D90-AE9F-4E8B-9ED4-4A5CB699E549}" type="slidenum">
              <a:rPr lang="zh-CN" altLang="en-US" smtClean="0"/>
              <a:t>17</a:t>
            </a:fld>
            <a:endParaRPr lang="zh-CN" altLang="en-US"/>
          </a:p>
        </p:txBody>
      </p:sp>
    </p:spTree>
    <p:extLst>
      <p:ext uri="{BB962C8B-B14F-4D97-AF65-F5344CB8AC3E}">
        <p14:creationId xmlns:p14="http://schemas.microsoft.com/office/powerpoint/2010/main" val="7214137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9741D90-AE9F-4E8B-9ED4-4A5CB699E549}" type="slidenum">
              <a:rPr lang="zh-CN" altLang="en-US" smtClean="0"/>
              <a:t>18</a:t>
            </a:fld>
            <a:endParaRPr lang="zh-CN" altLang="en-US"/>
          </a:p>
        </p:txBody>
      </p:sp>
    </p:spTree>
    <p:extLst>
      <p:ext uri="{BB962C8B-B14F-4D97-AF65-F5344CB8AC3E}">
        <p14:creationId xmlns:p14="http://schemas.microsoft.com/office/powerpoint/2010/main" val="35948422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Beginning</a:t>
            </a:r>
            <a:r>
              <a:rPr lang="zh-CN" altLang="en-US" dirty="0" smtClean="0"/>
              <a:t>：</a:t>
            </a:r>
            <a:endParaRPr lang="en-US" altLang="zh-CN" dirty="0" smtClean="0"/>
          </a:p>
          <a:p>
            <a:r>
              <a:rPr lang="zh-CN" altLang="en-US" dirty="0" smtClean="0"/>
              <a:t>根据与外界数据交换界面的不同可将智能卡分为接触式</a:t>
            </a:r>
            <a:r>
              <a:rPr lang="en-US" altLang="zh-CN" dirty="0" smtClean="0"/>
              <a:t>IC</a:t>
            </a:r>
            <a:r>
              <a:rPr lang="zh-CN" altLang="en-US" dirty="0" smtClean="0"/>
              <a:t>卡和非接触式</a:t>
            </a:r>
            <a:r>
              <a:rPr lang="en-US" altLang="zh-CN" dirty="0" smtClean="0"/>
              <a:t>IC</a:t>
            </a:r>
            <a:r>
              <a:rPr lang="zh-CN" altLang="en-US" dirty="0" smtClean="0"/>
              <a:t>卡。</a:t>
            </a:r>
          </a:p>
          <a:p>
            <a:endParaRPr lang="zh-CN" altLang="en-US" dirty="0"/>
          </a:p>
        </p:txBody>
      </p:sp>
      <p:sp>
        <p:nvSpPr>
          <p:cNvPr id="4" name="灯片编号占位符 3"/>
          <p:cNvSpPr>
            <a:spLocks noGrp="1"/>
          </p:cNvSpPr>
          <p:nvPr>
            <p:ph type="sldNum" sz="quarter" idx="10"/>
          </p:nvPr>
        </p:nvSpPr>
        <p:spPr/>
        <p:txBody>
          <a:bodyPr/>
          <a:lstStyle/>
          <a:p>
            <a:fld id="{59741D90-AE9F-4E8B-9ED4-4A5CB699E549}" type="slidenum">
              <a:rPr lang="zh-CN" altLang="en-US" smtClean="0"/>
              <a:t>20</a:t>
            </a:fld>
            <a:endParaRPr lang="zh-CN" altLang="en-US"/>
          </a:p>
        </p:txBody>
      </p:sp>
    </p:spTree>
    <p:extLst>
      <p:ext uri="{BB962C8B-B14F-4D97-AF65-F5344CB8AC3E}">
        <p14:creationId xmlns:p14="http://schemas.microsoft.com/office/powerpoint/2010/main" val="4721383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Beginning</a:t>
            </a:r>
            <a:r>
              <a:rPr lang="zh-CN" altLang="en-US" dirty="0" smtClean="0"/>
              <a:t>：</a:t>
            </a:r>
            <a:endParaRPr lang="en-US" altLang="zh-CN" dirty="0" smtClean="0"/>
          </a:p>
          <a:p>
            <a:r>
              <a:rPr lang="zh-CN" altLang="en-US" dirty="0" smtClean="0"/>
              <a:t>根据与外界数据传输形式的不同可将智能卡分为串行卡和并行卡。</a:t>
            </a:r>
            <a:endParaRPr lang="zh-CN" altLang="en-US" dirty="0"/>
          </a:p>
        </p:txBody>
      </p:sp>
      <p:sp>
        <p:nvSpPr>
          <p:cNvPr id="4" name="灯片编号占位符 3"/>
          <p:cNvSpPr>
            <a:spLocks noGrp="1"/>
          </p:cNvSpPr>
          <p:nvPr>
            <p:ph type="sldNum" sz="quarter" idx="10"/>
          </p:nvPr>
        </p:nvSpPr>
        <p:spPr/>
        <p:txBody>
          <a:bodyPr/>
          <a:lstStyle/>
          <a:p>
            <a:fld id="{59741D90-AE9F-4E8B-9ED4-4A5CB699E549}" type="slidenum">
              <a:rPr lang="zh-CN" altLang="en-US" smtClean="0"/>
              <a:t>21</a:t>
            </a:fld>
            <a:endParaRPr lang="zh-CN" altLang="en-US"/>
          </a:p>
        </p:txBody>
      </p:sp>
    </p:spTree>
    <p:extLst>
      <p:ext uri="{BB962C8B-B14F-4D97-AF65-F5344CB8AC3E}">
        <p14:creationId xmlns:p14="http://schemas.microsoft.com/office/powerpoint/2010/main" val="12016386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Beginning</a:t>
            </a:r>
            <a:r>
              <a:rPr lang="zh-CN" altLang="en-US" dirty="0" smtClean="0"/>
              <a:t>：</a:t>
            </a:r>
            <a:endParaRPr lang="en-US" altLang="zh-CN" dirty="0" smtClean="0"/>
          </a:p>
          <a:p>
            <a:r>
              <a:rPr lang="zh-CN" altLang="en-US" dirty="0" smtClean="0"/>
              <a:t>接下来，给大家条形码技术</a:t>
            </a:r>
            <a:endParaRPr lang="zh-CN" altLang="en-US" dirty="0"/>
          </a:p>
        </p:txBody>
      </p:sp>
      <p:sp>
        <p:nvSpPr>
          <p:cNvPr id="4" name="灯片编号占位符 3"/>
          <p:cNvSpPr>
            <a:spLocks noGrp="1"/>
          </p:cNvSpPr>
          <p:nvPr>
            <p:ph type="sldNum" sz="quarter" idx="10"/>
          </p:nvPr>
        </p:nvSpPr>
        <p:spPr/>
        <p:txBody>
          <a:bodyPr/>
          <a:lstStyle/>
          <a:p>
            <a:fld id="{59741D90-AE9F-4E8B-9ED4-4A5CB699E549}" type="slidenum">
              <a:rPr lang="zh-CN" altLang="en-US" smtClean="0"/>
              <a:t>22</a:t>
            </a:fld>
            <a:endParaRPr lang="zh-CN" altLang="en-US"/>
          </a:p>
        </p:txBody>
      </p:sp>
    </p:spTree>
    <p:extLst>
      <p:ext uri="{BB962C8B-B14F-4D97-AF65-F5344CB8AC3E}">
        <p14:creationId xmlns:p14="http://schemas.microsoft.com/office/powerpoint/2010/main" val="31286641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静区：</a:t>
            </a:r>
            <a:endParaRPr lang="en-US" altLang="zh-CN" dirty="0" smtClean="0"/>
          </a:p>
          <a:p>
            <a:r>
              <a:rPr lang="zh-CN" altLang="en-US" dirty="0" smtClean="0"/>
              <a:t>位于条形码的起始和终止部分边缘的外侧。</a:t>
            </a:r>
            <a:endParaRPr lang="zh-CN" altLang="en-US" dirty="0"/>
          </a:p>
        </p:txBody>
      </p:sp>
      <p:sp>
        <p:nvSpPr>
          <p:cNvPr id="4" name="灯片编号占位符 3"/>
          <p:cNvSpPr>
            <a:spLocks noGrp="1"/>
          </p:cNvSpPr>
          <p:nvPr>
            <p:ph type="sldNum" sz="quarter" idx="10"/>
          </p:nvPr>
        </p:nvSpPr>
        <p:spPr/>
        <p:txBody>
          <a:bodyPr/>
          <a:lstStyle/>
          <a:p>
            <a:fld id="{59741D90-AE9F-4E8B-9ED4-4A5CB699E549}" type="slidenum">
              <a:rPr lang="zh-CN" altLang="en-US" smtClean="0"/>
              <a:t>23</a:t>
            </a:fld>
            <a:endParaRPr lang="zh-CN" altLang="en-US"/>
          </a:p>
        </p:txBody>
      </p:sp>
    </p:spTree>
    <p:extLst>
      <p:ext uri="{BB962C8B-B14F-4D97-AF65-F5344CB8AC3E}">
        <p14:creationId xmlns:p14="http://schemas.microsoft.com/office/powerpoint/2010/main" val="31094201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Beginning</a:t>
            </a:r>
            <a:r>
              <a:rPr lang="zh-CN" altLang="en-US" dirty="0" smtClean="0"/>
              <a:t>：</a:t>
            </a:r>
            <a:endParaRPr lang="en-US" altLang="zh-CN" dirty="0" smtClean="0"/>
          </a:p>
          <a:p>
            <a:r>
              <a:rPr lang="zh-CN" altLang="en-US" dirty="0" smtClean="0"/>
              <a:t>将转化为有意义的信息，需要经历</a:t>
            </a:r>
            <a:r>
              <a:rPr lang="zh-CN" altLang="en-US" baseline="0" dirty="0" smtClean="0"/>
              <a:t> 扫描 和 译码 两个过程。</a:t>
            </a:r>
            <a:endParaRPr lang="zh-CN" altLang="en-US" dirty="0"/>
          </a:p>
        </p:txBody>
      </p:sp>
      <p:sp>
        <p:nvSpPr>
          <p:cNvPr id="4" name="灯片编号占位符 3"/>
          <p:cNvSpPr>
            <a:spLocks noGrp="1"/>
          </p:cNvSpPr>
          <p:nvPr>
            <p:ph type="sldNum" sz="quarter" idx="10"/>
          </p:nvPr>
        </p:nvSpPr>
        <p:spPr/>
        <p:txBody>
          <a:bodyPr/>
          <a:lstStyle/>
          <a:p>
            <a:fld id="{59741D90-AE9F-4E8B-9ED4-4A5CB699E549}" type="slidenum">
              <a:rPr lang="zh-CN" altLang="en-US" smtClean="0"/>
              <a:t>25</a:t>
            </a:fld>
            <a:endParaRPr lang="zh-CN" altLang="en-US"/>
          </a:p>
        </p:txBody>
      </p:sp>
    </p:spTree>
    <p:extLst>
      <p:ext uri="{BB962C8B-B14F-4D97-AF65-F5344CB8AC3E}">
        <p14:creationId xmlns:p14="http://schemas.microsoft.com/office/powerpoint/2010/main" val="10606525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Beginning</a:t>
            </a:r>
            <a:r>
              <a:rPr lang="zh-CN" altLang="en-US" dirty="0" smtClean="0"/>
              <a:t>：</a:t>
            </a:r>
            <a:endParaRPr lang="en-US" altLang="zh-CN" dirty="0" smtClean="0"/>
          </a:p>
          <a:p>
            <a:r>
              <a:rPr lang="zh-CN" altLang="en-US" dirty="0" smtClean="0"/>
              <a:t>一维条形码是迄今为止使用最为广泛的一种自动识别技术，常见的条形码制大概有</a:t>
            </a:r>
            <a:r>
              <a:rPr lang="en-US" altLang="zh-CN" dirty="0" smtClean="0"/>
              <a:t>20</a:t>
            </a:r>
            <a:r>
              <a:rPr lang="zh-CN" altLang="en-US" dirty="0" smtClean="0"/>
              <a:t>多种。</a:t>
            </a:r>
            <a:endParaRPr lang="en-US" altLang="zh-CN" dirty="0" smtClean="0"/>
          </a:p>
          <a:p>
            <a:r>
              <a:rPr lang="zh-CN" altLang="en-US" dirty="0" smtClean="0"/>
              <a:t>不同的码制具有不同的特点，适用于特定的应用领域。</a:t>
            </a:r>
            <a:endParaRPr lang="en-US" altLang="zh-CN" dirty="0" smtClean="0"/>
          </a:p>
          <a:p>
            <a:r>
              <a:rPr lang="zh-CN" altLang="en-US" dirty="0" smtClean="0"/>
              <a:t>下面介绍一些典型的码制。</a:t>
            </a:r>
            <a:endParaRPr lang="zh-CN" altLang="en-US" dirty="0"/>
          </a:p>
        </p:txBody>
      </p:sp>
      <p:sp>
        <p:nvSpPr>
          <p:cNvPr id="4" name="灯片编号占位符 3"/>
          <p:cNvSpPr>
            <a:spLocks noGrp="1"/>
          </p:cNvSpPr>
          <p:nvPr>
            <p:ph type="sldNum" sz="quarter" idx="10"/>
          </p:nvPr>
        </p:nvSpPr>
        <p:spPr/>
        <p:txBody>
          <a:bodyPr/>
          <a:lstStyle/>
          <a:p>
            <a:fld id="{59741D90-AE9F-4E8B-9ED4-4A5CB699E549}" type="slidenum">
              <a:rPr lang="zh-CN" altLang="en-US" smtClean="0"/>
              <a:t>26</a:t>
            </a:fld>
            <a:endParaRPr lang="zh-CN" altLang="en-US"/>
          </a:p>
        </p:txBody>
      </p:sp>
    </p:spTree>
    <p:extLst>
      <p:ext uri="{BB962C8B-B14F-4D97-AF65-F5344CB8AC3E}">
        <p14:creationId xmlns:p14="http://schemas.microsoft.com/office/powerpoint/2010/main" val="19363812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Beginning</a:t>
            </a:r>
            <a:r>
              <a:rPr lang="zh-CN" altLang="en-US" dirty="0" smtClean="0"/>
              <a:t>：</a:t>
            </a:r>
            <a:endParaRPr lang="en-US" altLang="zh-CN" dirty="0" smtClean="0"/>
          </a:p>
          <a:p>
            <a:r>
              <a:rPr lang="en-US" altLang="zh-CN" dirty="0" smtClean="0"/>
              <a:t>20</a:t>
            </a:r>
            <a:r>
              <a:rPr lang="zh-CN" altLang="en-US" dirty="0" smtClean="0"/>
              <a:t>世纪</a:t>
            </a:r>
            <a:r>
              <a:rPr lang="en-US" altLang="zh-CN" dirty="0" smtClean="0"/>
              <a:t>70</a:t>
            </a:r>
            <a:r>
              <a:rPr lang="zh-CN" altLang="en-US" dirty="0" smtClean="0"/>
              <a:t>年代，在计算机自动识别领域出现了二维条形码技术，这是在传统条形码基础上发展起来的一种编码技术。</a:t>
            </a:r>
            <a:endParaRPr lang="zh-CN" altLang="en-US" dirty="0"/>
          </a:p>
        </p:txBody>
      </p:sp>
      <p:sp>
        <p:nvSpPr>
          <p:cNvPr id="4" name="灯片编号占位符 3"/>
          <p:cNvSpPr>
            <a:spLocks noGrp="1"/>
          </p:cNvSpPr>
          <p:nvPr>
            <p:ph type="sldNum" sz="quarter" idx="10"/>
          </p:nvPr>
        </p:nvSpPr>
        <p:spPr/>
        <p:txBody>
          <a:bodyPr/>
          <a:lstStyle/>
          <a:p>
            <a:fld id="{59741D90-AE9F-4E8B-9ED4-4A5CB699E549}" type="slidenum">
              <a:rPr lang="zh-CN" altLang="en-US" smtClean="0"/>
              <a:t>27</a:t>
            </a:fld>
            <a:endParaRPr lang="zh-CN" altLang="en-US"/>
          </a:p>
        </p:txBody>
      </p:sp>
    </p:spTree>
    <p:extLst>
      <p:ext uri="{BB962C8B-B14F-4D97-AF65-F5344CB8AC3E}">
        <p14:creationId xmlns:p14="http://schemas.microsoft.com/office/powerpoint/2010/main" val="8035862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1" baseline="0" dirty="0" smtClean="0"/>
              <a:t>Beginning</a:t>
            </a:r>
            <a:r>
              <a:rPr lang="zh-CN" altLang="en-US" b="1" baseline="0" dirty="0" smtClean="0"/>
              <a:t>：</a:t>
            </a:r>
            <a:endParaRPr lang="en-US" altLang="zh-CN" b="1" baseline="0" dirty="0" smtClean="0"/>
          </a:p>
          <a:p>
            <a:r>
              <a:rPr lang="zh-CN" altLang="en-US" baseline="0" dirty="0" smtClean="0"/>
              <a:t>与一维条形码一样，二维条形码也有许多不同的编码方式。</a:t>
            </a:r>
            <a:endParaRPr lang="en-US" altLang="zh-CN" baseline="0" dirty="0" smtClean="0"/>
          </a:p>
          <a:p>
            <a:r>
              <a:rPr lang="zh-CN" altLang="en-US" baseline="0" dirty="0" smtClean="0"/>
              <a:t>根据这些编码原理，可以将二维条形码分为以下三种类型。</a:t>
            </a:r>
            <a:endParaRPr lang="en-US" altLang="zh-CN" baseline="0" dirty="0" smtClean="0"/>
          </a:p>
          <a:p>
            <a:endParaRPr lang="en-US" altLang="zh-CN" baseline="0" dirty="0" smtClean="0"/>
          </a:p>
          <a:p>
            <a:r>
              <a:rPr lang="en-US" altLang="zh-CN" b="1" baseline="0" dirty="0" smtClean="0">
                <a:solidFill>
                  <a:srgbClr val="00B050"/>
                </a:solidFill>
              </a:rPr>
              <a:t>End</a:t>
            </a:r>
            <a:r>
              <a:rPr lang="zh-CN" altLang="en-US" b="1" baseline="0" dirty="0" smtClean="0">
                <a:solidFill>
                  <a:srgbClr val="00B050"/>
                </a:solidFill>
              </a:rPr>
              <a:t>：</a:t>
            </a:r>
            <a:endParaRPr lang="en-US" altLang="zh-CN" b="1" baseline="0" dirty="0" smtClean="0">
              <a:solidFill>
                <a:srgbClr val="00B050"/>
              </a:solidFill>
            </a:endParaRPr>
          </a:p>
          <a:p>
            <a:r>
              <a:rPr lang="en-US" altLang="zh-CN" baseline="0" dirty="0" smtClean="0"/>
              <a:t>Data matrix</a:t>
            </a:r>
            <a:r>
              <a:rPr lang="zh-CN" altLang="en-US" baseline="0" dirty="0" smtClean="0"/>
              <a:t>主要用于电子行业小零件的标识；</a:t>
            </a:r>
            <a:endParaRPr lang="en-US" altLang="zh-CN" baseline="0" dirty="0" smtClean="0"/>
          </a:p>
          <a:p>
            <a:endParaRPr lang="en-US" altLang="zh-CN" baseline="0" dirty="0" smtClean="0"/>
          </a:p>
          <a:p>
            <a:endParaRPr lang="zh-CN" altLang="en-US" dirty="0"/>
          </a:p>
        </p:txBody>
      </p:sp>
      <p:sp>
        <p:nvSpPr>
          <p:cNvPr id="4" name="灯片编号占位符 3"/>
          <p:cNvSpPr>
            <a:spLocks noGrp="1"/>
          </p:cNvSpPr>
          <p:nvPr>
            <p:ph type="sldNum" sz="quarter" idx="10"/>
          </p:nvPr>
        </p:nvSpPr>
        <p:spPr/>
        <p:txBody>
          <a:bodyPr/>
          <a:lstStyle/>
          <a:p>
            <a:fld id="{59741D90-AE9F-4E8B-9ED4-4A5CB699E549}" type="slidenum">
              <a:rPr lang="zh-CN" altLang="en-US" smtClean="0"/>
              <a:t>28</a:t>
            </a:fld>
            <a:endParaRPr lang="zh-CN" altLang="en-US"/>
          </a:p>
        </p:txBody>
      </p:sp>
    </p:spTree>
    <p:extLst>
      <p:ext uri="{BB962C8B-B14F-4D97-AF65-F5344CB8AC3E}">
        <p14:creationId xmlns:p14="http://schemas.microsoft.com/office/powerpoint/2010/main" val="27419718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End:</a:t>
            </a:r>
          </a:p>
          <a:p>
            <a:r>
              <a:rPr lang="en-US" altLang="zh-CN" dirty="0" smtClean="0"/>
              <a:t>OCR</a:t>
            </a:r>
            <a:r>
              <a:rPr lang="zh-CN" altLang="en-US" dirty="0" smtClean="0"/>
              <a:t>技术的应用经历了超过半个世纪的摸索优化。早在</a:t>
            </a:r>
            <a:r>
              <a:rPr lang="en-US" altLang="zh-CN" dirty="0" smtClean="0"/>
              <a:t>20</a:t>
            </a:r>
            <a:r>
              <a:rPr lang="zh-CN" altLang="en-US" dirty="0" smtClean="0"/>
              <a:t>世纪</a:t>
            </a:r>
            <a:r>
              <a:rPr lang="en-US" altLang="zh-CN" dirty="0" smtClean="0"/>
              <a:t>50</a:t>
            </a:r>
            <a:r>
              <a:rPr lang="zh-CN" altLang="en-US" dirty="0" smtClean="0"/>
              <a:t>年代，</a:t>
            </a:r>
            <a:r>
              <a:rPr lang="en-US" altLang="zh-CN" dirty="0" smtClean="0"/>
              <a:t>IBM</a:t>
            </a:r>
            <a:r>
              <a:rPr lang="zh-CN" altLang="en-US" dirty="0" smtClean="0"/>
              <a:t>就开始利用</a:t>
            </a:r>
            <a:r>
              <a:rPr lang="en-US" altLang="zh-CN" dirty="0" smtClean="0"/>
              <a:t>OCR</a:t>
            </a:r>
            <a:r>
              <a:rPr lang="zh-CN" altLang="en-US" dirty="0" smtClean="0"/>
              <a:t>技术实现各类文档的数字化。</a:t>
            </a:r>
            <a:endParaRPr lang="zh-CN" altLang="en-US" dirty="0"/>
          </a:p>
        </p:txBody>
      </p:sp>
      <p:sp>
        <p:nvSpPr>
          <p:cNvPr id="4" name="灯片编号占位符 3"/>
          <p:cNvSpPr>
            <a:spLocks noGrp="1"/>
          </p:cNvSpPr>
          <p:nvPr>
            <p:ph type="sldNum" sz="quarter" idx="10"/>
          </p:nvPr>
        </p:nvSpPr>
        <p:spPr/>
        <p:txBody>
          <a:bodyPr/>
          <a:lstStyle/>
          <a:p>
            <a:fld id="{59741D90-AE9F-4E8B-9ED4-4A5CB699E549}" type="slidenum">
              <a:rPr lang="zh-CN" altLang="en-US" smtClean="0"/>
              <a:t>5</a:t>
            </a:fld>
            <a:endParaRPr lang="zh-CN" altLang="en-US"/>
          </a:p>
        </p:txBody>
      </p:sp>
    </p:spTree>
    <p:extLst>
      <p:ext uri="{BB962C8B-B14F-4D97-AF65-F5344CB8AC3E}">
        <p14:creationId xmlns:p14="http://schemas.microsoft.com/office/powerpoint/2010/main" val="57633001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latin typeface="微软雅黑"/>
                <a:ea typeface="微软雅黑"/>
                <a:cs typeface="微软雅黑"/>
              </a:rPr>
              <a:t>Beginning</a:t>
            </a:r>
            <a:r>
              <a:rPr lang="zh-CN" altLang="en-US" dirty="0" smtClean="0">
                <a:latin typeface="微软雅黑"/>
                <a:ea typeface="微软雅黑"/>
                <a:cs typeface="微软雅黑"/>
              </a:rPr>
              <a:t>：</a:t>
            </a:r>
            <a:endParaRPr lang="en-US" altLang="zh-CN" dirty="0" smtClean="0">
              <a:latin typeface="微软雅黑"/>
              <a:ea typeface="微软雅黑"/>
              <a:cs typeface="微软雅黑"/>
            </a:endParaRPr>
          </a:p>
          <a:p>
            <a:r>
              <a:rPr lang="zh-CN" altLang="en-US" dirty="0" smtClean="0">
                <a:latin typeface="微软雅黑"/>
                <a:ea typeface="微软雅黑"/>
                <a:cs typeface="微软雅黑"/>
              </a:rPr>
              <a:t>一维条形码与二维码的比较</a:t>
            </a:r>
            <a:endParaRPr lang="zh-CN" altLang="en-US" dirty="0"/>
          </a:p>
        </p:txBody>
      </p:sp>
      <p:sp>
        <p:nvSpPr>
          <p:cNvPr id="4" name="灯片编号占位符 3"/>
          <p:cNvSpPr>
            <a:spLocks noGrp="1"/>
          </p:cNvSpPr>
          <p:nvPr>
            <p:ph type="sldNum" sz="quarter" idx="10"/>
          </p:nvPr>
        </p:nvSpPr>
        <p:spPr/>
        <p:txBody>
          <a:bodyPr/>
          <a:lstStyle/>
          <a:p>
            <a:fld id="{59741D90-AE9F-4E8B-9ED4-4A5CB699E549}" type="slidenum">
              <a:rPr lang="zh-CN" altLang="en-US" smtClean="0"/>
              <a:t>30</a:t>
            </a:fld>
            <a:endParaRPr lang="zh-CN" altLang="en-US"/>
          </a:p>
        </p:txBody>
      </p:sp>
    </p:spTree>
    <p:extLst>
      <p:ext uri="{BB962C8B-B14F-4D97-AF65-F5344CB8AC3E}">
        <p14:creationId xmlns:p14="http://schemas.microsoft.com/office/powerpoint/2010/main" val="408592915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Beginning</a:t>
            </a:r>
            <a:r>
              <a:rPr lang="zh-CN" altLang="en-US" dirty="0" smtClean="0"/>
              <a:t>：</a:t>
            </a:r>
            <a:endParaRPr lang="en-US" altLang="zh-CN" dirty="0" smtClean="0"/>
          </a:p>
          <a:p>
            <a:r>
              <a:rPr lang="zh-CN" altLang="en-US" dirty="0" smtClean="0"/>
              <a:t>麦克斯韦提出了电磁场理论，在</a:t>
            </a:r>
            <a:r>
              <a:rPr lang="en-US" altLang="zh-CN" dirty="0" smtClean="0"/>
              <a:t>1887</a:t>
            </a:r>
            <a:r>
              <a:rPr lang="zh-CN" altLang="en-US" dirty="0" smtClean="0"/>
              <a:t>年由赫兹证实。</a:t>
            </a:r>
          </a:p>
          <a:p>
            <a:endParaRPr lang="en-US" altLang="zh-CN" dirty="0" smtClean="0"/>
          </a:p>
          <a:p>
            <a:r>
              <a:rPr lang="en-US" altLang="zh-CN" dirty="0" smtClean="0"/>
              <a:t>1897</a:t>
            </a:r>
            <a:r>
              <a:rPr lang="zh-CN" altLang="en-US" dirty="0" smtClean="0"/>
              <a:t>年，伽利尔摩</a:t>
            </a:r>
            <a:r>
              <a:rPr lang="en-US" altLang="zh-CN" dirty="0" smtClean="0"/>
              <a:t>·</a:t>
            </a:r>
            <a:r>
              <a:rPr lang="zh-CN" altLang="en-US" dirty="0" smtClean="0"/>
              <a:t>马可尼发明了无线电。</a:t>
            </a:r>
            <a:endParaRPr lang="en-US" altLang="zh-CN" dirty="0" smtClean="0"/>
          </a:p>
          <a:p>
            <a:endParaRPr lang="en-US" altLang="zh-CN" dirty="0" smtClean="0"/>
          </a:p>
          <a:p>
            <a:r>
              <a:rPr lang="en-US" altLang="zh-CN" sz="1200" b="0" i="0" kern="1200" dirty="0" smtClean="0">
                <a:solidFill>
                  <a:schemeClr val="tx1"/>
                </a:solidFill>
                <a:effectLst/>
                <a:latin typeface="+mn-lt"/>
                <a:ea typeface="+mn-ea"/>
                <a:cs typeface="+mn-cs"/>
              </a:rPr>
              <a:t>1922</a:t>
            </a:r>
            <a:r>
              <a:rPr lang="zh-CN" altLang="en-US" sz="1200" b="0" i="0" kern="1200" dirty="0" smtClean="0">
                <a:solidFill>
                  <a:schemeClr val="tx1"/>
                </a:solidFill>
                <a:effectLst/>
                <a:latin typeface="+mn-lt"/>
                <a:ea typeface="+mn-ea"/>
                <a:cs typeface="+mn-cs"/>
              </a:rPr>
              <a:t>年，美国在两艘军舰上装备高频发射机和接收机以搜索敌舰，即雷达技术。</a:t>
            </a:r>
            <a:endParaRPr lang="en-US" altLang="zh-CN" sz="1200" b="0" i="0" kern="1200" dirty="0" smtClean="0">
              <a:solidFill>
                <a:schemeClr val="tx1"/>
              </a:solidFill>
              <a:effectLst/>
              <a:latin typeface="+mn-lt"/>
              <a:ea typeface="+mn-ea"/>
              <a:cs typeface="+mn-cs"/>
            </a:endParaRPr>
          </a:p>
          <a:p>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然而，雷达技术不能分辨敌我飞机。</a:t>
            </a:r>
            <a:endParaRPr lang="en-US" altLang="zh-CN" sz="1200" b="0" i="0" kern="1200" dirty="0" smtClean="0">
              <a:solidFill>
                <a:schemeClr val="tx1"/>
              </a:solidFill>
              <a:effectLst/>
              <a:latin typeface="+mn-lt"/>
              <a:ea typeface="+mn-ea"/>
              <a:cs typeface="+mn-cs"/>
            </a:endParaRPr>
          </a:p>
          <a:p>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因此，英国开展了秘密研究，设计能够识别敌我双方飞机的敌我识别器（</a:t>
            </a:r>
            <a:r>
              <a:rPr lang="en-US" altLang="zh-CN" sz="1200" b="0" i="0" kern="1200" dirty="0" smtClean="0">
                <a:solidFill>
                  <a:schemeClr val="tx1"/>
                </a:solidFill>
                <a:effectLst/>
                <a:latin typeface="+mn-lt"/>
                <a:ea typeface="+mn-ea"/>
                <a:cs typeface="+mn-cs"/>
              </a:rPr>
              <a:t>IFF).</a:t>
            </a:r>
            <a:endParaRPr lang="zh-CN" altLang="en-US" dirty="0"/>
          </a:p>
        </p:txBody>
      </p:sp>
      <p:sp>
        <p:nvSpPr>
          <p:cNvPr id="4" name="灯片编号占位符 3"/>
          <p:cNvSpPr>
            <a:spLocks noGrp="1"/>
          </p:cNvSpPr>
          <p:nvPr>
            <p:ph type="sldNum" sz="quarter" idx="10"/>
          </p:nvPr>
        </p:nvSpPr>
        <p:spPr/>
        <p:txBody>
          <a:bodyPr/>
          <a:lstStyle/>
          <a:p>
            <a:fld id="{59741D90-AE9F-4E8B-9ED4-4A5CB699E549}" type="slidenum">
              <a:rPr lang="zh-CN" altLang="en-US" smtClean="0"/>
              <a:t>33</a:t>
            </a:fld>
            <a:endParaRPr lang="zh-CN" altLang="en-US"/>
          </a:p>
        </p:txBody>
      </p:sp>
    </p:spTree>
    <p:extLst>
      <p:ext uri="{BB962C8B-B14F-4D97-AF65-F5344CB8AC3E}">
        <p14:creationId xmlns:p14="http://schemas.microsoft.com/office/powerpoint/2010/main" val="32950501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Beginning</a:t>
            </a:r>
            <a:r>
              <a:rPr lang="zh-CN" altLang="en-US" dirty="0" smtClean="0"/>
              <a:t>：</a:t>
            </a:r>
            <a:endParaRPr lang="en-US" altLang="zh-CN" dirty="0" smtClean="0"/>
          </a:p>
          <a:p>
            <a:r>
              <a:rPr lang="zh-CN" altLang="en-US" dirty="0" smtClean="0"/>
              <a:t>上世纪</a:t>
            </a:r>
            <a:r>
              <a:rPr lang="en-US" altLang="zh-CN" dirty="0" smtClean="0"/>
              <a:t>60</a:t>
            </a:r>
            <a:r>
              <a:rPr lang="zh-CN" altLang="en-US" dirty="0" smtClean="0"/>
              <a:t>年代，人类对</a:t>
            </a:r>
            <a:r>
              <a:rPr lang="en-US" altLang="zh-CN" dirty="0" smtClean="0"/>
              <a:t>RFID</a:t>
            </a:r>
            <a:r>
              <a:rPr lang="zh-CN" altLang="en-US" dirty="0" smtClean="0"/>
              <a:t>的探索才正式拉开序幕。</a:t>
            </a:r>
            <a:endParaRPr lang="en-US" altLang="zh-CN" dirty="0" smtClean="0"/>
          </a:p>
          <a:p>
            <a:endParaRPr lang="en-US" altLang="zh-CN" dirty="0" smtClean="0"/>
          </a:p>
          <a:p>
            <a:r>
              <a:rPr lang="en-US" altLang="zh-CN" dirty="0" smtClean="0"/>
              <a:t>1975</a:t>
            </a:r>
            <a:r>
              <a:rPr lang="zh-CN" altLang="en-US" dirty="0" smtClean="0"/>
              <a:t>年，学者们成果开发了能够适用于特殊环境下传输距离可达几十米的被动标签原型。</a:t>
            </a:r>
            <a:endParaRPr lang="en-US" altLang="zh-CN" dirty="0" smtClean="0"/>
          </a:p>
          <a:p>
            <a:endParaRPr lang="en-US" altLang="zh-CN" dirty="0" smtClean="0"/>
          </a:p>
          <a:p>
            <a:r>
              <a:rPr lang="en-US" altLang="zh-CN" dirty="0" smtClean="0"/>
              <a:t>80</a:t>
            </a:r>
            <a:r>
              <a:rPr lang="zh-CN" altLang="en-US" dirty="0" smtClean="0"/>
              <a:t>年代，世界各个国家对</a:t>
            </a:r>
            <a:r>
              <a:rPr lang="en-US" altLang="zh-CN" dirty="0" smtClean="0"/>
              <a:t>RFID</a:t>
            </a:r>
            <a:r>
              <a:rPr lang="zh-CN" altLang="en-US" dirty="0" smtClean="0"/>
              <a:t>展开了大量研究，在美国</a:t>
            </a:r>
            <a:r>
              <a:rPr lang="en-US" altLang="zh-CN" dirty="0" smtClean="0"/>
              <a:t>RFID</a:t>
            </a:r>
            <a:r>
              <a:rPr lang="zh-CN" altLang="en-US" dirty="0" smtClean="0"/>
              <a:t>主要应用于运输业；在欧洲则将短距离通信的</a:t>
            </a:r>
            <a:r>
              <a:rPr lang="en-US" altLang="zh-CN" dirty="0" smtClean="0"/>
              <a:t>RFID</a:t>
            </a:r>
            <a:r>
              <a:rPr lang="zh-CN" altLang="en-US" dirty="0" smtClean="0"/>
              <a:t>技术应用于动物监控。</a:t>
            </a:r>
            <a:endParaRPr lang="en-US" altLang="zh-CN" dirty="0" smtClean="0"/>
          </a:p>
        </p:txBody>
      </p:sp>
      <p:sp>
        <p:nvSpPr>
          <p:cNvPr id="4" name="灯片编号占位符 3"/>
          <p:cNvSpPr>
            <a:spLocks noGrp="1"/>
          </p:cNvSpPr>
          <p:nvPr>
            <p:ph type="sldNum" sz="quarter" idx="10"/>
          </p:nvPr>
        </p:nvSpPr>
        <p:spPr/>
        <p:txBody>
          <a:bodyPr/>
          <a:lstStyle/>
          <a:p>
            <a:fld id="{59741D90-AE9F-4E8B-9ED4-4A5CB699E549}" type="slidenum">
              <a:rPr lang="zh-CN" altLang="en-US" smtClean="0"/>
              <a:t>34</a:t>
            </a:fld>
            <a:endParaRPr lang="zh-CN" altLang="en-US"/>
          </a:p>
        </p:txBody>
      </p:sp>
    </p:spTree>
    <p:extLst>
      <p:ext uri="{BB962C8B-B14F-4D97-AF65-F5344CB8AC3E}">
        <p14:creationId xmlns:p14="http://schemas.microsoft.com/office/powerpoint/2010/main" val="250078704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Beginning</a:t>
            </a:r>
            <a:r>
              <a:rPr lang="zh-CN" altLang="en-US" dirty="0" smtClean="0"/>
              <a:t>：</a:t>
            </a:r>
            <a:endParaRPr lang="en-US" altLang="zh-CN" dirty="0" smtClean="0"/>
          </a:p>
          <a:p>
            <a:r>
              <a:rPr lang="en-US" altLang="zh-CN" dirty="0" smtClean="0"/>
              <a:t>90</a:t>
            </a:r>
            <a:r>
              <a:rPr lang="zh-CN" altLang="en-US" dirty="0" smtClean="0"/>
              <a:t>年代，是</a:t>
            </a:r>
            <a:r>
              <a:rPr lang="en-US" altLang="zh-CN" dirty="0" smtClean="0"/>
              <a:t>RFID</a:t>
            </a:r>
            <a:r>
              <a:rPr lang="zh-CN" altLang="en-US" dirty="0" smtClean="0"/>
              <a:t>发展最为黄金的</a:t>
            </a:r>
            <a:r>
              <a:rPr lang="en-US" altLang="zh-CN" dirty="0" smtClean="0"/>
              <a:t>10</a:t>
            </a:r>
            <a:r>
              <a:rPr lang="zh-CN" altLang="en-US" dirty="0" smtClean="0"/>
              <a:t>年。</a:t>
            </a:r>
            <a:endParaRPr lang="en-US" altLang="zh-CN" dirty="0" smtClean="0"/>
          </a:p>
          <a:p>
            <a:endParaRPr lang="en-US" altLang="zh-CN" dirty="0" smtClean="0"/>
          </a:p>
          <a:p>
            <a:r>
              <a:rPr lang="zh-CN" altLang="en-US" dirty="0" smtClean="0"/>
              <a:t>比如：</a:t>
            </a:r>
            <a:r>
              <a:rPr lang="en-US" altLang="zh-CN" dirty="0" smtClean="0"/>
              <a:t>1991</a:t>
            </a:r>
            <a:r>
              <a:rPr lang="zh-CN" altLang="en-US" dirty="0" smtClean="0"/>
              <a:t>年，世界第一个高速公路不停车收费系统在美国俄克拉荷马州开始投入使用；</a:t>
            </a:r>
            <a:endParaRPr lang="en-US" altLang="zh-CN" dirty="0" smtClean="0"/>
          </a:p>
          <a:p>
            <a:endParaRPr lang="en-US" altLang="zh-CN" dirty="0" smtClean="0"/>
          </a:p>
          <a:p>
            <a:r>
              <a:rPr lang="zh-CN" altLang="en-US" dirty="0" smtClean="0"/>
              <a:t>到了</a:t>
            </a:r>
            <a:r>
              <a:rPr lang="en-US" altLang="zh-CN" dirty="0" smtClean="0"/>
              <a:t>21</a:t>
            </a:r>
            <a:r>
              <a:rPr lang="zh-CN" altLang="en-US" dirty="0" smtClean="0"/>
              <a:t>世纪，美国国防部都开始推进</a:t>
            </a:r>
            <a:r>
              <a:rPr lang="en-US" altLang="zh-CN" dirty="0" smtClean="0"/>
              <a:t>RFID</a:t>
            </a:r>
            <a:r>
              <a:rPr lang="zh-CN" altLang="en-US" dirty="0" smtClean="0"/>
              <a:t>的应用，并要求他们的供应商也采用此项技术。</a:t>
            </a:r>
            <a:endParaRPr lang="zh-CN" altLang="en-US" dirty="0"/>
          </a:p>
        </p:txBody>
      </p:sp>
      <p:sp>
        <p:nvSpPr>
          <p:cNvPr id="4" name="灯片编号占位符 3"/>
          <p:cNvSpPr>
            <a:spLocks noGrp="1"/>
          </p:cNvSpPr>
          <p:nvPr>
            <p:ph type="sldNum" sz="quarter" idx="10"/>
          </p:nvPr>
        </p:nvSpPr>
        <p:spPr/>
        <p:txBody>
          <a:bodyPr/>
          <a:lstStyle/>
          <a:p>
            <a:fld id="{59741D90-AE9F-4E8B-9ED4-4A5CB699E549}" type="slidenum">
              <a:rPr lang="zh-CN" altLang="en-US" smtClean="0"/>
              <a:t>35</a:t>
            </a:fld>
            <a:endParaRPr lang="zh-CN" altLang="en-US"/>
          </a:p>
        </p:txBody>
      </p:sp>
    </p:spTree>
    <p:extLst>
      <p:ext uri="{BB962C8B-B14F-4D97-AF65-F5344CB8AC3E}">
        <p14:creationId xmlns:p14="http://schemas.microsoft.com/office/powerpoint/2010/main" val="336865092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9741D90-AE9F-4E8B-9ED4-4A5CB699E549}" type="slidenum">
              <a:rPr lang="zh-CN" altLang="en-US" smtClean="0"/>
              <a:t>36</a:t>
            </a:fld>
            <a:endParaRPr lang="zh-CN" altLang="en-US"/>
          </a:p>
        </p:txBody>
      </p:sp>
    </p:spTree>
    <p:extLst>
      <p:ext uri="{BB962C8B-B14F-4D97-AF65-F5344CB8AC3E}">
        <p14:creationId xmlns:p14="http://schemas.microsoft.com/office/powerpoint/2010/main" val="391921025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End</a:t>
            </a:r>
            <a:r>
              <a:rPr lang="zh-CN" altLang="en-US" dirty="0" smtClean="0"/>
              <a:t>：</a:t>
            </a:r>
            <a:endParaRPr lang="en-US" altLang="zh-CN" dirty="0" smtClean="0"/>
          </a:p>
          <a:p>
            <a:r>
              <a:rPr lang="en-US" altLang="zh-CN" dirty="0" smtClean="0"/>
              <a:t>RFID</a:t>
            </a:r>
            <a:r>
              <a:rPr lang="zh-CN" altLang="en-US" dirty="0" smtClean="0"/>
              <a:t>源于雷达技术，所以其工作原理和雷达极为相似。</a:t>
            </a:r>
            <a:endParaRPr lang="en-US" altLang="zh-CN" dirty="0" smtClean="0"/>
          </a:p>
          <a:p>
            <a:endParaRPr lang="en-US" altLang="zh-CN" dirty="0" smtClean="0"/>
          </a:p>
          <a:p>
            <a:r>
              <a:rPr lang="zh-CN" altLang="en-US" dirty="0" smtClean="0"/>
              <a:t>首先，阅读器通过天线发出电子信号；</a:t>
            </a:r>
            <a:endParaRPr lang="en-US" altLang="zh-CN" dirty="0" smtClean="0"/>
          </a:p>
          <a:p>
            <a:r>
              <a:rPr lang="zh-CN" altLang="en-US" dirty="0" smtClean="0"/>
              <a:t>然后，标签接收到信号后发射内部存储的标识信息；</a:t>
            </a:r>
            <a:endParaRPr lang="en-US" altLang="zh-CN" dirty="0" smtClean="0"/>
          </a:p>
          <a:p>
            <a:r>
              <a:rPr lang="zh-CN" altLang="en-US" dirty="0" smtClean="0"/>
              <a:t>接着，阅读器通过天线接收并识别标签发回来的信息；</a:t>
            </a:r>
            <a:endParaRPr lang="en-US" altLang="zh-CN" dirty="0" smtClean="0"/>
          </a:p>
          <a:p>
            <a:r>
              <a:rPr lang="zh-CN" altLang="en-US" dirty="0" smtClean="0"/>
              <a:t>最后，阅读器再将识别结果发送给主机。</a:t>
            </a:r>
            <a:endParaRPr lang="zh-CN" altLang="en-US" dirty="0"/>
          </a:p>
        </p:txBody>
      </p:sp>
      <p:sp>
        <p:nvSpPr>
          <p:cNvPr id="4" name="灯片编号占位符 3"/>
          <p:cNvSpPr>
            <a:spLocks noGrp="1"/>
          </p:cNvSpPr>
          <p:nvPr>
            <p:ph type="sldNum" sz="quarter" idx="10"/>
          </p:nvPr>
        </p:nvSpPr>
        <p:spPr/>
        <p:txBody>
          <a:bodyPr/>
          <a:lstStyle/>
          <a:p>
            <a:fld id="{59741D90-AE9F-4E8B-9ED4-4A5CB699E549}" type="slidenum">
              <a:rPr lang="zh-CN" altLang="en-US" smtClean="0"/>
              <a:t>39</a:t>
            </a:fld>
            <a:endParaRPr lang="zh-CN" altLang="en-US"/>
          </a:p>
        </p:txBody>
      </p:sp>
    </p:spTree>
    <p:extLst>
      <p:ext uri="{BB962C8B-B14F-4D97-AF65-F5344CB8AC3E}">
        <p14:creationId xmlns:p14="http://schemas.microsoft.com/office/powerpoint/2010/main" val="166161835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但每次只能激活一个天线。</a:t>
            </a:r>
            <a:endParaRPr lang="zh-CN" altLang="en-US" dirty="0"/>
          </a:p>
        </p:txBody>
      </p:sp>
      <p:sp>
        <p:nvSpPr>
          <p:cNvPr id="4" name="灯片编号占位符 3"/>
          <p:cNvSpPr>
            <a:spLocks noGrp="1"/>
          </p:cNvSpPr>
          <p:nvPr>
            <p:ph type="sldNum" sz="quarter" idx="10"/>
          </p:nvPr>
        </p:nvSpPr>
        <p:spPr/>
        <p:txBody>
          <a:bodyPr/>
          <a:lstStyle/>
          <a:p>
            <a:fld id="{59741D90-AE9F-4E8B-9ED4-4A5CB699E549}" type="slidenum">
              <a:rPr lang="zh-CN" altLang="en-US" smtClean="0"/>
              <a:t>41</a:t>
            </a:fld>
            <a:endParaRPr lang="zh-CN" altLang="en-US"/>
          </a:p>
        </p:txBody>
      </p:sp>
    </p:spTree>
    <p:extLst>
      <p:ext uri="{BB962C8B-B14F-4D97-AF65-F5344CB8AC3E}">
        <p14:creationId xmlns:p14="http://schemas.microsoft.com/office/powerpoint/2010/main" val="231272583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Beginning</a:t>
            </a:r>
            <a:r>
              <a:rPr lang="zh-CN" altLang="en-US" dirty="0" smtClean="0"/>
              <a:t>：</a:t>
            </a:r>
            <a:endParaRPr lang="en-US" altLang="zh-CN" dirty="0" smtClean="0"/>
          </a:p>
          <a:p>
            <a:r>
              <a:rPr lang="zh-CN" altLang="en-US" dirty="0" smtClean="0"/>
              <a:t>标签采用</a:t>
            </a:r>
            <a:r>
              <a:rPr lang="en-US" altLang="zh-CN" dirty="0" smtClean="0"/>
              <a:t>3</a:t>
            </a:r>
            <a:r>
              <a:rPr lang="zh-CN" altLang="en-US" dirty="0" smtClean="0"/>
              <a:t>种方式进行数据存储。</a:t>
            </a:r>
            <a:endParaRPr lang="zh-CN" altLang="en-US" dirty="0"/>
          </a:p>
        </p:txBody>
      </p:sp>
      <p:sp>
        <p:nvSpPr>
          <p:cNvPr id="4" name="灯片编号占位符 3"/>
          <p:cNvSpPr>
            <a:spLocks noGrp="1"/>
          </p:cNvSpPr>
          <p:nvPr>
            <p:ph type="sldNum" sz="quarter" idx="10"/>
          </p:nvPr>
        </p:nvSpPr>
        <p:spPr/>
        <p:txBody>
          <a:bodyPr/>
          <a:lstStyle/>
          <a:p>
            <a:fld id="{59741D90-AE9F-4E8B-9ED4-4A5CB699E549}" type="slidenum">
              <a:rPr lang="zh-CN" altLang="en-US" smtClean="0"/>
              <a:t>44</a:t>
            </a:fld>
            <a:endParaRPr lang="zh-CN" altLang="en-US"/>
          </a:p>
        </p:txBody>
      </p:sp>
    </p:spTree>
    <p:extLst>
      <p:ext uri="{BB962C8B-B14F-4D97-AF65-F5344CB8AC3E}">
        <p14:creationId xmlns:p14="http://schemas.microsoft.com/office/powerpoint/2010/main" val="422263351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Beginning</a:t>
            </a:r>
            <a:r>
              <a:rPr lang="zh-CN" altLang="en-US" dirty="0" smtClean="0"/>
              <a:t>：</a:t>
            </a:r>
            <a:endParaRPr lang="en-US" altLang="zh-CN" dirty="0" smtClean="0"/>
          </a:p>
          <a:p>
            <a:r>
              <a:rPr lang="zh-CN" altLang="en-US" dirty="0" smtClean="0"/>
              <a:t>标签根据是否内置电源，可以分为：被动标签、主动标签和半主动标签。</a:t>
            </a:r>
            <a:endParaRPr lang="zh-CN" altLang="en-US" dirty="0"/>
          </a:p>
        </p:txBody>
      </p:sp>
      <p:sp>
        <p:nvSpPr>
          <p:cNvPr id="4" name="灯片编号占位符 3"/>
          <p:cNvSpPr>
            <a:spLocks noGrp="1"/>
          </p:cNvSpPr>
          <p:nvPr>
            <p:ph type="sldNum" sz="quarter" idx="10"/>
          </p:nvPr>
        </p:nvSpPr>
        <p:spPr/>
        <p:txBody>
          <a:bodyPr/>
          <a:lstStyle/>
          <a:p>
            <a:fld id="{59741D90-AE9F-4E8B-9ED4-4A5CB699E549}" type="slidenum">
              <a:rPr lang="zh-CN" altLang="en-US" smtClean="0"/>
              <a:t>45</a:t>
            </a:fld>
            <a:endParaRPr lang="zh-CN" altLang="en-US"/>
          </a:p>
        </p:txBody>
      </p:sp>
    </p:spTree>
    <p:extLst>
      <p:ext uri="{BB962C8B-B14F-4D97-AF65-F5344CB8AC3E}">
        <p14:creationId xmlns:p14="http://schemas.microsoft.com/office/powerpoint/2010/main" val="360339760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9741D90-AE9F-4E8B-9ED4-4A5CB699E549}" type="slidenum">
              <a:rPr lang="zh-CN" altLang="en-US" smtClean="0"/>
              <a:t>49</a:t>
            </a:fld>
            <a:endParaRPr lang="zh-CN" altLang="en-US"/>
          </a:p>
        </p:txBody>
      </p:sp>
    </p:spTree>
    <p:extLst>
      <p:ext uri="{BB962C8B-B14F-4D97-AF65-F5344CB8AC3E}">
        <p14:creationId xmlns:p14="http://schemas.microsoft.com/office/powerpoint/2010/main" val="30316928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最早基于计算机的语音识别系统是贝尔实验室开发的</a:t>
            </a:r>
            <a:r>
              <a:rPr lang="en-US" altLang="zh-CN" dirty="0" smtClean="0"/>
              <a:t>Audrey</a:t>
            </a:r>
            <a:r>
              <a:rPr lang="zh-CN" altLang="en-US" dirty="0" smtClean="0"/>
              <a:t>系统，它能够识别十个数字。</a:t>
            </a:r>
            <a:endParaRPr lang="en-US" altLang="zh-CN" dirty="0" smtClean="0"/>
          </a:p>
          <a:p>
            <a:endParaRPr lang="en-US" altLang="zh-CN" dirty="0" smtClean="0"/>
          </a:p>
          <a:p>
            <a:r>
              <a:rPr lang="zh-CN" altLang="en-US" smtClean="0"/>
              <a:t>语音识别技术的一个重要突破是隐马尔科夫模型的引入，在李开复在卡耐基梅隆大学实现了一个基于隐马尔可夫模型的大量词汇、不特定定于、连续语音识别系统。</a:t>
            </a:r>
            <a:endParaRPr lang="zh-CN" altLang="en-US" dirty="0"/>
          </a:p>
        </p:txBody>
      </p:sp>
      <p:sp>
        <p:nvSpPr>
          <p:cNvPr id="4" name="灯片编号占位符 3"/>
          <p:cNvSpPr>
            <a:spLocks noGrp="1"/>
          </p:cNvSpPr>
          <p:nvPr>
            <p:ph type="sldNum" sz="quarter" idx="10"/>
          </p:nvPr>
        </p:nvSpPr>
        <p:spPr/>
        <p:txBody>
          <a:bodyPr/>
          <a:lstStyle/>
          <a:p>
            <a:fld id="{59741D90-AE9F-4E8B-9ED4-4A5CB699E549}" type="slidenum">
              <a:rPr lang="zh-CN" altLang="en-US" smtClean="0"/>
              <a:t>6</a:t>
            </a:fld>
            <a:endParaRPr lang="zh-CN" altLang="en-US"/>
          </a:p>
        </p:txBody>
      </p:sp>
    </p:spTree>
    <p:extLst>
      <p:ext uri="{BB962C8B-B14F-4D97-AF65-F5344CB8AC3E}">
        <p14:creationId xmlns:p14="http://schemas.microsoft.com/office/powerpoint/2010/main" val="36076657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9741D90-AE9F-4E8B-9ED4-4A5CB699E549}" type="slidenum">
              <a:rPr lang="zh-CN" altLang="en-US" smtClean="0"/>
              <a:t>7</a:t>
            </a:fld>
            <a:endParaRPr lang="zh-CN" altLang="en-US"/>
          </a:p>
        </p:txBody>
      </p:sp>
    </p:spTree>
    <p:extLst>
      <p:ext uri="{BB962C8B-B14F-4D97-AF65-F5344CB8AC3E}">
        <p14:creationId xmlns:p14="http://schemas.microsoft.com/office/powerpoint/2010/main" val="25188081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End:</a:t>
            </a:r>
          </a:p>
          <a:p>
            <a:r>
              <a:rPr lang="zh-CN" altLang="en-US" dirty="0" smtClean="0"/>
              <a:t>现在安卓和苹果手机有可以刷脸的应用程序，用来解锁；</a:t>
            </a:r>
            <a:endParaRPr lang="en-US" altLang="zh-CN" dirty="0" smtClean="0"/>
          </a:p>
          <a:p>
            <a:endParaRPr lang="en-US" altLang="zh-CN" dirty="0" smtClean="0"/>
          </a:p>
          <a:p>
            <a:r>
              <a:rPr lang="zh-CN" altLang="en-US" dirty="0" smtClean="0"/>
              <a:t>虹膜识别在</a:t>
            </a:r>
            <a:r>
              <a:rPr lang="en-US" altLang="zh-CN" dirty="0" smtClean="0"/>
              <a:t>80</a:t>
            </a:r>
            <a:r>
              <a:rPr lang="zh-CN" altLang="en-US" dirty="0" smtClean="0"/>
              <a:t>年代的美国大片早已应用，比如，特工进入中情局的时候，其中就采用这种方式进行身份认证；</a:t>
            </a:r>
            <a:endParaRPr lang="en-US" altLang="zh-CN" dirty="0" smtClean="0"/>
          </a:p>
          <a:p>
            <a:endParaRPr lang="en-US" altLang="zh-CN" dirty="0" smtClean="0"/>
          </a:p>
          <a:p>
            <a:r>
              <a:rPr lang="zh-CN" altLang="en-US" dirty="0" smtClean="0"/>
              <a:t>指纹识别技术，比较常见，我们用的笔记本电脑和手机。</a:t>
            </a:r>
            <a:endParaRPr lang="en-US" altLang="zh-CN" dirty="0" smtClean="0"/>
          </a:p>
          <a:p>
            <a:endParaRPr lang="en-US" altLang="zh-CN" dirty="0" smtClean="0"/>
          </a:p>
          <a:p>
            <a:r>
              <a:rPr lang="zh-CN" altLang="en-US" dirty="0" smtClean="0"/>
              <a:t>体形识别或者叫步态识别，李连杰的电影</a:t>
            </a:r>
            <a:r>
              <a:rPr lang="en-US" altLang="zh-CN" dirty="0" smtClean="0"/>
              <a:t>《</a:t>
            </a:r>
            <a:r>
              <a:rPr lang="zh-CN" altLang="en-US" dirty="0" smtClean="0"/>
              <a:t>杀手之王</a:t>
            </a:r>
            <a:r>
              <a:rPr lang="en-US" altLang="zh-CN" dirty="0" smtClean="0"/>
              <a:t>》</a:t>
            </a:r>
            <a:r>
              <a:rPr lang="zh-CN" altLang="en-US" dirty="0" smtClean="0"/>
              <a:t>中，在识别蒙面人的身份过程中就采用的这种技术。</a:t>
            </a:r>
            <a:endParaRPr lang="en-US" altLang="zh-CN" dirty="0" smtClean="0"/>
          </a:p>
          <a:p>
            <a:endParaRPr lang="en-US" altLang="zh-CN" dirty="0" smtClean="0"/>
          </a:p>
          <a:p>
            <a:r>
              <a:rPr lang="zh-CN" altLang="en-US" dirty="0" smtClean="0"/>
              <a:t>下面将会主要把虹膜识别技术和指纹识别技术详细给同学们将一下</a:t>
            </a:r>
            <a:endParaRPr lang="en-US" altLang="zh-CN" dirty="0" smtClean="0"/>
          </a:p>
        </p:txBody>
      </p:sp>
      <p:sp>
        <p:nvSpPr>
          <p:cNvPr id="4" name="灯片编号占位符 3"/>
          <p:cNvSpPr>
            <a:spLocks noGrp="1"/>
          </p:cNvSpPr>
          <p:nvPr>
            <p:ph type="sldNum" sz="quarter" idx="10"/>
          </p:nvPr>
        </p:nvSpPr>
        <p:spPr/>
        <p:txBody>
          <a:bodyPr/>
          <a:lstStyle/>
          <a:p>
            <a:fld id="{59741D90-AE9F-4E8B-9ED4-4A5CB699E549}" type="slidenum">
              <a:rPr lang="zh-CN" altLang="en-US" smtClean="0"/>
              <a:t>8</a:t>
            </a:fld>
            <a:endParaRPr lang="zh-CN" altLang="en-US"/>
          </a:p>
        </p:txBody>
      </p:sp>
    </p:spTree>
    <p:extLst>
      <p:ext uri="{BB962C8B-B14F-4D97-AF65-F5344CB8AC3E}">
        <p14:creationId xmlns:p14="http://schemas.microsoft.com/office/powerpoint/2010/main" val="39984057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Beginning</a:t>
            </a:r>
            <a:r>
              <a:rPr lang="zh-CN" altLang="en-US" dirty="0" smtClean="0"/>
              <a:t>：</a:t>
            </a: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solidFill>
                  <a:srgbClr val="C00000"/>
                </a:solidFill>
                <a:latin typeface="Calibri" charset="0"/>
              </a:rPr>
              <a:t>虹膜</a:t>
            </a:r>
            <a:r>
              <a:rPr lang="zh-CN" altLang="en-US" dirty="0" smtClean="0">
                <a:latin typeface="Calibri" charset="0"/>
              </a:rPr>
              <a:t>是位于眼睛的白色巩膜和黑色瞳孔之间的圆环状部分，总体呈一种由内向外的放射状结构，由相当复杂的纤维组织构成。</a:t>
            </a:r>
            <a:endParaRPr lang="en-US" altLang="zh-CN" dirty="0" smtClean="0">
              <a:latin typeface="Calibri" charset="0"/>
            </a:endParaRPr>
          </a:p>
        </p:txBody>
      </p:sp>
      <p:sp>
        <p:nvSpPr>
          <p:cNvPr id="4" name="灯片编号占位符 3"/>
          <p:cNvSpPr>
            <a:spLocks noGrp="1"/>
          </p:cNvSpPr>
          <p:nvPr>
            <p:ph type="sldNum" sz="quarter" idx="10"/>
          </p:nvPr>
        </p:nvSpPr>
        <p:spPr/>
        <p:txBody>
          <a:bodyPr/>
          <a:lstStyle/>
          <a:p>
            <a:fld id="{59741D90-AE9F-4E8B-9ED4-4A5CB699E549}" type="slidenum">
              <a:rPr lang="zh-CN" altLang="en-US" smtClean="0"/>
              <a:t>9</a:t>
            </a:fld>
            <a:endParaRPr lang="zh-CN" altLang="en-US"/>
          </a:p>
        </p:txBody>
      </p:sp>
    </p:spTree>
    <p:extLst>
      <p:ext uri="{BB962C8B-B14F-4D97-AF65-F5344CB8AC3E}">
        <p14:creationId xmlns:p14="http://schemas.microsoft.com/office/powerpoint/2010/main" val="30131617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smtClean="0"/>
          </a:p>
        </p:txBody>
      </p:sp>
      <p:sp>
        <p:nvSpPr>
          <p:cNvPr id="4" name="灯片编号占位符 3"/>
          <p:cNvSpPr>
            <a:spLocks noGrp="1"/>
          </p:cNvSpPr>
          <p:nvPr>
            <p:ph type="sldNum" sz="quarter" idx="10"/>
          </p:nvPr>
        </p:nvSpPr>
        <p:spPr/>
        <p:txBody>
          <a:bodyPr/>
          <a:lstStyle/>
          <a:p>
            <a:fld id="{59741D90-AE9F-4E8B-9ED4-4A5CB699E549}" type="slidenum">
              <a:rPr lang="zh-CN" altLang="en-US" smtClean="0"/>
              <a:t>10</a:t>
            </a:fld>
            <a:endParaRPr lang="zh-CN" altLang="en-US"/>
          </a:p>
        </p:txBody>
      </p:sp>
    </p:spTree>
    <p:extLst>
      <p:ext uri="{BB962C8B-B14F-4D97-AF65-F5344CB8AC3E}">
        <p14:creationId xmlns:p14="http://schemas.microsoft.com/office/powerpoint/2010/main" val="997294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Beginning</a:t>
            </a:r>
            <a:r>
              <a:rPr lang="zh-CN" altLang="en-US" dirty="0" smtClean="0"/>
              <a:t>：</a:t>
            </a:r>
            <a:endParaRPr lang="en-US" altLang="zh-CN" dirty="0" smtClean="0"/>
          </a:p>
          <a:p>
            <a:r>
              <a:rPr lang="zh-CN" altLang="en-US" dirty="0" smtClean="0"/>
              <a:t>指纹是指人的手指末端正面皮肤上凹凸不平的纹线。</a:t>
            </a:r>
            <a:endParaRPr lang="zh-CN" altLang="en-US" dirty="0"/>
          </a:p>
        </p:txBody>
      </p:sp>
      <p:sp>
        <p:nvSpPr>
          <p:cNvPr id="4" name="灯片编号占位符 3"/>
          <p:cNvSpPr>
            <a:spLocks noGrp="1"/>
          </p:cNvSpPr>
          <p:nvPr>
            <p:ph type="sldNum" sz="quarter" idx="10"/>
          </p:nvPr>
        </p:nvSpPr>
        <p:spPr/>
        <p:txBody>
          <a:bodyPr/>
          <a:lstStyle/>
          <a:p>
            <a:fld id="{59741D90-AE9F-4E8B-9ED4-4A5CB699E549}" type="slidenum">
              <a:rPr lang="zh-CN" altLang="en-US" smtClean="0"/>
              <a:t>11</a:t>
            </a:fld>
            <a:endParaRPr lang="zh-CN" altLang="en-US"/>
          </a:p>
        </p:txBody>
      </p:sp>
    </p:spTree>
    <p:extLst>
      <p:ext uri="{BB962C8B-B14F-4D97-AF65-F5344CB8AC3E}">
        <p14:creationId xmlns:p14="http://schemas.microsoft.com/office/powerpoint/2010/main" val="26774018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End</a:t>
            </a:r>
            <a:r>
              <a:rPr lang="zh-CN" altLang="en-US" dirty="0" smtClean="0"/>
              <a:t>：</a:t>
            </a:r>
            <a:endParaRPr lang="en-US" altLang="zh-CN" dirty="0" smtClean="0"/>
          </a:p>
          <a:p>
            <a:r>
              <a:rPr lang="en-US" altLang="zh-CN" dirty="0" smtClean="0"/>
              <a:t>IC</a:t>
            </a:r>
            <a:r>
              <a:rPr lang="zh-CN" altLang="en-US" dirty="0" smtClean="0"/>
              <a:t>卡在外形上和磁卡极为相似，但它们的存储方式和介质完全不同。</a:t>
            </a:r>
            <a:endParaRPr lang="en-US" altLang="zh-CN" dirty="0" smtClean="0"/>
          </a:p>
          <a:p>
            <a:endParaRPr lang="en-US" altLang="zh-CN" dirty="0" smtClean="0"/>
          </a:p>
          <a:p>
            <a:r>
              <a:rPr lang="zh-CN" altLang="en-US" dirty="0" smtClean="0"/>
              <a:t>磁卡是通过改变磁条上的磁场变化来存储信息，而</a:t>
            </a:r>
            <a:r>
              <a:rPr lang="en-US" altLang="zh-CN" dirty="0" smtClean="0"/>
              <a:t>IC</a:t>
            </a:r>
            <a:r>
              <a:rPr lang="zh-CN" altLang="en-US" dirty="0" smtClean="0"/>
              <a:t>卡是通过潜入卡中的</a:t>
            </a:r>
            <a:r>
              <a:rPr lang="en-US" altLang="zh-CN" dirty="0" smtClean="0"/>
              <a:t>EEPROM</a:t>
            </a:r>
            <a:r>
              <a:rPr lang="zh-CN" altLang="en-US" dirty="0" smtClean="0"/>
              <a:t>集成电路芯片来存储数据信息。</a:t>
            </a:r>
            <a:endParaRPr lang="zh-CN" altLang="en-US" dirty="0"/>
          </a:p>
        </p:txBody>
      </p:sp>
      <p:sp>
        <p:nvSpPr>
          <p:cNvPr id="4" name="灯片编号占位符 3"/>
          <p:cNvSpPr>
            <a:spLocks noGrp="1"/>
          </p:cNvSpPr>
          <p:nvPr>
            <p:ph type="sldNum" sz="quarter" idx="10"/>
          </p:nvPr>
        </p:nvSpPr>
        <p:spPr/>
        <p:txBody>
          <a:bodyPr/>
          <a:lstStyle/>
          <a:p>
            <a:fld id="{59741D90-AE9F-4E8B-9ED4-4A5CB699E549}" type="slidenum">
              <a:rPr lang="zh-CN" altLang="en-US" smtClean="0"/>
              <a:t>14</a:t>
            </a:fld>
            <a:endParaRPr lang="zh-CN" altLang="en-US"/>
          </a:p>
        </p:txBody>
      </p:sp>
    </p:spTree>
    <p:extLst>
      <p:ext uri="{BB962C8B-B14F-4D97-AF65-F5344CB8AC3E}">
        <p14:creationId xmlns:p14="http://schemas.microsoft.com/office/powerpoint/2010/main" val="213144401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3115" name="Picture 43" descr="2273081_111707038_2"/>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5181600" y="381000"/>
            <a:ext cx="2895600" cy="1809750"/>
          </a:xfrm>
          <a:prstGeom prst="rect">
            <a:avLst/>
          </a:prstGeom>
          <a:noFill/>
          <a:extLst>
            <a:ext uri="{909E8E84-426E-40DD-AFC4-6F175D3DCCD1}">
              <a14:hiddenFill xmlns:a14="http://schemas.microsoft.com/office/drawing/2010/main">
                <a:solidFill>
                  <a:srgbClr val="FFFFFF"/>
                </a:solidFill>
              </a14:hiddenFill>
            </a:ext>
          </a:extLst>
        </p:spPr>
      </p:pic>
      <p:sp>
        <p:nvSpPr>
          <p:cNvPr id="3089" name="Freeform 17"/>
          <p:cNvSpPr>
            <a:spLocks/>
          </p:cNvSpPr>
          <p:nvPr/>
        </p:nvSpPr>
        <p:spPr bwMode="gray">
          <a:xfrm>
            <a:off x="-9525" y="1447800"/>
            <a:ext cx="9164638" cy="3832225"/>
          </a:xfrm>
          <a:custGeom>
            <a:avLst/>
            <a:gdLst>
              <a:gd name="T0" fmla="*/ 12 w 5773"/>
              <a:gd name="T1" fmla="*/ 124 h 2414"/>
              <a:gd name="T2" fmla="*/ 1381 w 5773"/>
              <a:gd name="T3" fmla="*/ 12 h 2414"/>
              <a:gd name="T4" fmla="*/ 4064 w 5773"/>
              <a:gd name="T5" fmla="*/ 581 h 2414"/>
              <a:gd name="T6" fmla="*/ 5773 w 5773"/>
              <a:gd name="T7" fmla="*/ 118 h 2414"/>
              <a:gd name="T8" fmla="*/ 5766 w 5773"/>
              <a:gd name="T9" fmla="*/ 2151 h 2414"/>
              <a:gd name="T10" fmla="*/ 3966 w 5773"/>
              <a:gd name="T11" fmla="*/ 2263 h 2414"/>
              <a:gd name="T12" fmla="*/ 1963 w 5773"/>
              <a:gd name="T13" fmla="*/ 1897 h 2414"/>
              <a:gd name="T14" fmla="*/ 6 w 5773"/>
              <a:gd name="T15" fmla="*/ 2407 h 2414"/>
              <a:gd name="T16" fmla="*/ 12 w 5773"/>
              <a:gd name="T17" fmla="*/ 124 h 2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73" h="2414">
                <a:moveTo>
                  <a:pt x="12" y="124"/>
                </a:moveTo>
                <a:cubicBezTo>
                  <a:pt x="150" y="76"/>
                  <a:pt x="581" y="0"/>
                  <a:pt x="1381" y="12"/>
                </a:cubicBezTo>
                <a:cubicBezTo>
                  <a:pt x="2181" y="23"/>
                  <a:pt x="3370" y="437"/>
                  <a:pt x="4064" y="581"/>
                </a:cubicBezTo>
                <a:cubicBezTo>
                  <a:pt x="4758" y="725"/>
                  <a:pt x="5635" y="219"/>
                  <a:pt x="5773" y="118"/>
                </a:cubicBezTo>
                <a:lnTo>
                  <a:pt x="5766" y="2151"/>
                </a:lnTo>
                <a:cubicBezTo>
                  <a:pt x="4994" y="2407"/>
                  <a:pt x="4326" y="2311"/>
                  <a:pt x="3966" y="2263"/>
                </a:cubicBezTo>
                <a:cubicBezTo>
                  <a:pt x="3606" y="2215"/>
                  <a:pt x="2715" y="1873"/>
                  <a:pt x="1963" y="1897"/>
                </a:cubicBezTo>
                <a:cubicBezTo>
                  <a:pt x="1305" y="1893"/>
                  <a:pt x="0" y="2402"/>
                  <a:pt x="6" y="2407"/>
                </a:cubicBezTo>
                <a:cubicBezTo>
                  <a:pt x="12" y="2414"/>
                  <a:pt x="12" y="568"/>
                  <a:pt x="12" y="124"/>
                </a:cubicBezTo>
                <a:close/>
              </a:path>
            </a:pathLst>
          </a:custGeom>
          <a:solidFill>
            <a:schemeClr val="accent1">
              <a:alpha val="41000"/>
            </a:schemeClr>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90" name="Freeform 18"/>
          <p:cNvSpPr>
            <a:spLocks/>
          </p:cNvSpPr>
          <p:nvPr/>
        </p:nvSpPr>
        <p:spPr bwMode="gray">
          <a:xfrm>
            <a:off x="-9525" y="1730375"/>
            <a:ext cx="9150350" cy="3265488"/>
          </a:xfrm>
          <a:custGeom>
            <a:avLst/>
            <a:gdLst>
              <a:gd name="T0" fmla="*/ 6 w 5764"/>
              <a:gd name="T1" fmla="*/ 272 h 2057"/>
              <a:gd name="T2" fmla="*/ 1453 w 5764"/>
              <a:gd name="T3" fmla="*/ 10 h 2057"/>
              <a:gd name="T4" fmla="*/ 4182 w 5764"/>
              <a:gd name="T5" fmla="*/ 482 h 2057"/>
              <a:gd name="T6" fmla="*/ 5764 w 5764"/>
              <a:gd name="T7" fmla="*/ 154 h 2057"/>
              <a:gd name="T8" fmla="*/ 5764 w 5764"/>
              <a:gd name="T9" fmla="*/ 1806 h 2057"/>
              <a:gd name="T10" fmla="*/ 4005 w 5764"/>
              <a:gd name="T11" fmla="*/ 1994 h 2057"/>
              <a:gd name="T12" fmla="*/ 1891 w 5764"/>
              <a:gd name="T13" fmla="*/ 1522 h 2057"/>
              <a:gd name="T14" fmla="*/ 6 w 5764"/>
              <a:gd name="T15" fmla="*/ 1967 h 2057"/>
              <a:gd name="T16" fmla="*/ 6 w 5764"/>
              <a:gd name="T17" fmla="*/ 272 h 20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64" h="2057">
                <a:moveTo>
                  <a:pt x="6" y="272"/>
                </a:moveTo>
                <a:cubicBezTo>
                  <a:pt x="144" y="233"/>
                  <a:pt x="656" y="0"/>
                  <a:pt x="1453" y="10"/>
                </a:cubicBezTo>
                <a:cubicBezTo>
                  <a:pt x="2250" y="20"/>
                  <a:pt x="3475" y="403"/>
                  <a:pt x="4182" y="482"/>
                </a:cubicBezTo>
                <a:cubicBezTo>
                  <a:pt x="4890" y="561"/>
                  <a:pt x="5626" y="237"/>
                  <a:pt x="5764" y="154"/>
                </a:cubicBezTo>
                <a:lnTo>
                  <a:pt x="5764" y="1806"/>
                </a:lnTo>
                <a:cubicBezTo>
                  <a:pt x="4919" y="2052"/>
                  <a:pt x="4485" y="2057"/>
                  <a:pt x="4005" y="1994"/>
                </a:cubicBezTo>
                <a:cubicBezTo>
                  <a:pt x="3526" y="1929"/>
                  <a:pt x="2640" y="1502"/>
                  <a:pt x="1891" y="1522"/>
                </a:cubicBezTo>
                <a:cubicBezTo>
                  <a:pt x="1234" y="1519"/>
                  <a:pt x="0" y="1962"/>
                  <a:pt x="6" y="1967"/>
                </a:cubicBezTo>
                <a:cubicBezTo>
                  <a:pt x="12" y="1972"/>
                  <a:pt x="6" y="641"/>
                  <a:pt x="6" y="272"/>
                </a:cubicBezTo>
                <a:close/>
              </a:path>
            </a:pathLst>
          </a:cu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3091" name="Group 19"/>
          <p:cNvGrpSpPr>
            <a:grpSpLocks/>
          </p:cNvGrpSpPr>
          <p:nvPr/>
        </p:nvGrpSpPr>
        <p:grpSpPr bwMode="auto">
          <a:xfrm>
            <a:off x="7086600" y="1947863"/>
            <a:ext cx="533400" cy="533400"/>
            <a:chOff x="4752" y="1200"/>
            <a:chExt cx="288" cy="288"/>
          </a:xfrm>
        </p:grpSpPr>
        <p:sp>
          <p:nvSpPr>
            <p:cNvPr id="3092" name="Oval 20"/>
            <p:cNvSpPr>
              <a:spLocks noChangeArrowheads="1"/>
            </p:cNvSpPr>
            <p:nvPr userDrawn="1"/>
          </p:nvSpPr>
          <p:spPr bwMode="gray">
            <a:xfrm>
              <a:off x="4752" y="1200"/>
              <a:ext cx="288" cy="288"/>
            </a:xfrm>
            <a:prstGeom prst="ellipse">
              <a:avLst/>
            </a:prstGeom>
            <a:gradFill rotWithShape="1">
              <a:gsLst>
                <a:gs pos="0">
                  <a:schemeClr val="tx2">
                    <a:gamma/>
                    <a:tint val="25490"/>
                    <a:invGamma/>
                  </a:schemeClr>
                </a:gs>
                <a:gs pos="100000">
                  <a:schemeClr val="tx2">
                    <a:alpha val="31000"/>
                  </a:schemeClr>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3" name="Oval 21"/>
            <p:cNvSpPr>
              <a:spLocks noChangeArrowheads="1"/>
            </p:cNvSpPr>
            <p:nvPr userDrawn="1"/>
          </p:nvSpPr>
          <p:spPr bwMode="gray">
            <a:xfrm>
              <a:off x="4752" y="1200"/>
              <a:ext cx="192" cy="192"/>
            </a:xfrm>
            <a:prstGeom prst="ellipse">
              <a:avLst/>
            </a:prstGeom>
            <a:gradFill rotWithShape="1">
              <a:gsLst>
                <a:gs pos="0">
                  <a:schemeClr val="bg1"/>
                </a:gs>
                <a:gs pos="100000">
                  <a:schemeClr val="bg1">
                    <a:gamma/>
                    <a:tint val="34902"/>
                    <a:invGamma/>
                    <a:alpha val="0"/>
                  </a:schemeClr>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094" name="Group 22"/>
          <p:cNvGrpSpPr>
            <a:grpSpLocks/>
          </p:cNvGrpSpPr>
          <p:nvPr/>
        </p:nvGrpSpPr>
        <p:grpSpPr bwMode="auto">
          <a:xfrm>
            <a:off x="7620000" y="1371600"/>
            <a:ext cx="914400" cy="914400"/>
            <a:chOff x="4992" y="816"/>
            <a:chExt cx="576" cy="576"/>
          </a:xfrm>
        </p:grpSpPr>
        <p:sp>
          <p:nvSpPr>
            <p:cNvPr id="3095" name="Oval 23"/>
            <p:cNvSpPr>
              <a:spLocks noChangeArrowheads="1"/>
            </p:cNvSpPr>
            <p:nvPr userDrawn="1"/>
          </p:nvSpPr>
          <p:spPr bwMode="gray">
            <a:xfrm>
              <a:off x="4992" y="816"/>
              <a:ext cx="576" cy="576"/>
            </a:xfrm>
            <a:prstGeom prst="ellipse">
              <a:avLst/>
            </a:prstGeom>
            <a:solidFill>
              <a:schemeClr val="accent1">
                <a:alpha val="53000"/>
              </a:schemeClr>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6" name="Oval 24"/>
            <p:cNvSpPr>
              <a:spLocks noChangeArrowheads="1"/>
            </p:cNvSpPr>
            <p:nvPr userDrawn="1"/>
          </p:nvSpPr>
          <p:spPr bwMode="gray">
            <a:xfrm>
              <a:off x="4992" y="912"/>
              <a:ext cx="480" cy="384"/>
            </a:xfrm>
            <a:prstGeom prst="ellipse">
              <a:avLst/>
            </a:prstGeom>
            <a:gradFill rotWithShape="1">
              <a:gsLst>
                <a:gs pos="0">
                  <a:schemeClr val="bg1"/>
                </a:gs>
                <a:gs pos="100000">
                  <a:schemeClr val="bg1">
                    <a:gamma/>
                    <a:tint val="34902"/>
                    <a:invGamma/>
                    <a:alpha val="0"/>
                  </a:schemeClr>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097" name="Group 25"/>
          <p:cNvGrpSpPr>
            <a:grpSpLocks/>
          </p:cNvGrpSpPr>
          <p:nvPr/>
        </p:nvGrpSpPr>
        <p:grpSpPr bwMode="auto">
          <a:xfrm>
            <a:off x="304800" y="3429000"/>
            <a:ext cx="1295400" cy="1371600"/>
            <a:chOff x="4992" y="816"/>
            <a:chExt cx="576" cy="576"/>
          </a:xfrm>
        </p:grpSpPr>
        <p:sp>
          <p:nvSpPr>
            <p:cNvPr id="3098" name="Oval 26"/>
            <p:cNvSpPr>
              <a:spLocks noChangeArrowheads="1"/>
            </p:cNvSpPr>
            <p:nvPr userDrawn="1"/>
          </p:nvSpPr>
          <p:spPr bwMode="gray">
            <a:xfrm>
              <a:off x="4992" y="816"/>
              <a:ext cx="576" cy="576"/>
            </a:xfrm>
            <a:prstGeom prst="ellipse">
              <a:avLst/>
            </a:prstGeom>
            <a:solidFill>
              <a:schemeClr val="tx2">
                <a:alpha val="53000"/>
              </a:schemeClr>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9" name="Oval 27"/>
            <p:cNvSpPr>
              <a:spLocks noChangeArrowheads="1"/>
            </p:cNvSpPr>
            <p:nvPr userDrawn="1"/>
          </p:nvSpPr>
          <p:spPr bwMode="gray">
            <a:xfrm>
              <a:off x="4992" y="912"/>
              <a:ext cx="480" cy="384"/>
            </a:xfrm>
            <a:prstGeom prst="ellipse">
              <a:avLst/>
            </a:prstGeom>
            <a:gradFill rotWithShape="1">
              <a:gsLst>
                <a:gs pos="0">
                  <a:schemeClr val="bg1"/>
                </a:gs>
                <a:gs pos="100000">
                  <a:schemeClr val="bg1">
                    <a:gamma/>
                    <a:tint val="34902"/>
                    <a:invGamma/>
                    <a:alpha val="0"/>
                  </a:schemeClr>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076" name="Rectangle 4"/>
          <p:cNvSpPr>
            <a:spLocks noGrp="1" noChangeArrowheads="1"/>
          </p:cNvSpPr>
          <p:nvPr>
            <p:ph type="dt" sz="half" idx="2"/>
          </p:nvPr>
        </p:nvSpPr>
        <p:spPr>
          <a:xfrm>
            <a:off x="457200" y="6477000"/>
            <a:ext cx="2133600" cy="244475"/>
          </a:xfrm>
        </p:spPr>
        <p:txBody>
          <a:bodyPr/>
          <a:lstStyle>
            <a:lvl1pPr>
              <a:defRPr sz="1200"/>
            </a:lvl1pPr>
          </a:lstStyle>
          <a:p>
            <a:endParaRPr lang="en-US" altLang="zh-CN"/>
          </a:p>
        </p:txBody>
      </p:sp>
      <p:sp>
        <p:nvSpPr>
          <p:cNvPr id="3077" name="Rectangle 5"/>
          <p:cNvSpPr>
            <a:spLocks noGrp="1" noChangeArrowheads="1"/>
          </p:cNvSpPr>
          <p:nvPr>
            <p:ph type="ftr" sz="quarter" idx="3"/>
          </p:nvPr>
        </p:nvSpPr>
        <p:spPr>
          <a:xfrm>
            <a:off x="3124200" y="6477000"/>
            <a:ext cx="2895600" cy="244475"/>
          </a:xfrm>
        </p:spPr>
        <p:txBody>
          <a:bodyPr/>
          <a:lstStyle>
            <a:lvl1pPr>
              <a:defRPr sz="1200"/>
            </a:lvl1pPr>
          </a:lstStyle>
          <a:p>
            <a:endParaRPr lang="en-US" altLang="zh-CN"/>
          </a:p>
        </p:txBody>
      </p:sp>
      <p:sp>
        <p:nvSpPr>
          <p:cNvPr id="3078" name="Rectangle 6"/>
          <p:cNvSpPr>
            <a:spLocks noGrp="1" noChangeArrowheads="1"/>
          </p:cNvSpPr>
          <p:nvPr>
            <p:ph type="sldNum" sz="quarter" idx="4"/>
          </p:nvPr>
        </p:nvSpPr>
        <p:spPr>
          <a:xfrm>
            <a:off x="6553200" y="6477000"/>
            <a:ext cx="2133600" cy="244475"/>
          </a:xfrm>
        </p:spPr>
        <p:txBody>
          <a:bodyPr/>
          <a:lstStyle>
            <a:lvl1pPr>
              <a:defRPr sz="1200"/>
            </a:lvl1pPr>
          </a:lstStyle>
          <a:p>
            <a:fld id="{595ABADD-24E4-41A5-A98D-52E8F5672D69}" type="slidenum">
              <a:rPr lang="zh-CN" altLang="en-US"/>
              <a:pPr/>
              <a:t>‹#›</a:t>
            </a:fld>
            <a:endParaRPr lang="en-US" altLang="zh-CN"/>
          </a:p>
        </p:txBody>
      </p:sp>
      <p:sp>
        <p:nvSpPr>
          <p:cNvPr id="3074" name="Rectangle 2"/>
          <p:cNvSpPr>
            <a:spLocks noGrp="1" noChangeArrowheads="1"/>
          </p:cNvSpPr>
          <p:nvPr>
            <p:ph type="ctrTitle"/>
          </p:nvPr>
        </p:nvSpPr>
        <p:spPr>
          <a:xfrm>
            <a:off x="1143000" y="2590800"/>
            <a:ext cx="7086600" cy="1012825"/>
          </a:xfrm>
          <a:effectLst>
            <a:outerShdw dist="53882" dir="2700000" algn="ctr" rotWithShape="0">
              <a:schemeClr val="tx1"/>
            </a:outerShdw>
          </a:effectLst>
        </p:spPr>
        <p:txBody>
          <a:bodyPr/>
          <a:lstStyle>
            <a:lvl1pPr>
              <a:defRPr sz="4800"/>
            </a:lvl1pPr>
          </a:lstStyle>
          <a:p>
            <a:pPr lvl="0"/>
            <a:r>
              <a:rPr lang="en-US" altLang="zh-CN" noProof="0" smtClean="0"/>
              <a:t>Click to edit Master title style</a:t>
            </a:r>
          </a:p>
        </p:txBody>
      </p:sp>
      <p:sp>
        <p:nvSpPr>
          <p:cNvPr id="3075" name="Rectangle 3"/>
          <p:cNvSpPr>
            <a:spLocks noGrp="1" noChangeArrowheads="1"/>
          </p:cNvSpPr>
          <p:nvPr>
            <p:ph type="subTitle" idx="1"/>
          </p:nvPr>
        </p:nvSpPr>
        <p:spPr bwMode="white">
          <a:xfrm>
            <a:off x="1295400" y="3581400"/>
            <a:ext cx="6705600" cy="381000"/>
          </a:xfrm>
        </p:spPr>
        <p:txBody>
          <a:bodyPr/>
          <a:lstStyle>
            <a:lvl1pPr marL="0" indent="0" algn="ctr">
              <a:buFont typeface="Wingdings" panose="05000000000000000000" pitchFamily="2" charset="2"/>
              <a:buNone/>
              <a:defRPr sz="2000"/>
            </a:lvl1pPr>
          </a:lstStyle>
          <a:p>
            <a:pPr lvl="0"/>
            <a:r>
              <a:rPr lang="en-US" altLang="zh-CN" noProof="0" smtClean="0"/>
              <a:t>Click to edit Master subtitle style</a:t>
            </a:r>
          </a:p>
        </p:txBody>
      </p:sp>
    </p:spTree>
  </p:cSld>
  <p:clrMapOvr>
    <a:masterClrMapping/>
  </p:clrMapOvr>
  <p:transition spd="slow">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B7F9AB53-6764-4694-9CC4-7C467DB08E1A}" type="slidenum">
              <a:rPr lang="zh-CN" altLang="en-US"/>
              <a:pPr/>
              <a:t>‹#›</a:t>
            </a:fld>
            <a:endParaRPr lang="en-US" altLang="zh-CN"/>
          </a:p>
        </p:txBody>
      </p:sp>
    </p:spTree>
    <p:extLst>
      <p:ext uri="{BB962C8B-B14F-4D97-AF65-F5344CB8AC3E}">
        <p14:creationId xmlns:p14="http://schemas.microsoft.com/office/powerpoint/2010/main" val="2872771695"/>
      </p:ext>
    </p:extLst>
  </p:cSld>
  <p:clrMapOvr>
    <a:masterClrMapping/>
  </p:clrMapOvr>
  <p:transition spd="slow">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685800"/>
            <a:ext cx="2057400" cy="56388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685800"/>
            <a:ext cx="6019800" cy="5638800"/>
          </a:xfrm>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EC575985-CF53-4952-BCA2-275A76FDB8D2}" type="slidenum">
              <a:rPr lang="zh-CN" altLang="en-US"/>
              <a:pPr/>
              <a:t>‹#›</a:t>
            </a:fld>
            <a:endParaRPr lang="en-US" altLang="zh-CN"/>
          </a:p>
        </p:txBody>
      </p:sp>
    </p:spTree>
    <p:extLst>
      <p:ext uri="{BB962C8B-B14F-4D97-AF65-F5344CB8AC3E}">
        <p14:creationId xmlns:p14="http://schemas.microsoft.com/office/powerpoint/2010/main" val="938046595"/>
      </p:ext>
    </p:extLst>
  </p:cSld>
  <p:clrMapOvr>
    <a:masterClrMapping/>
  </p:clrMapOvr>
  <p:transition spd="slow">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1996254289"/>
      </p:ext>
    </p:extLst>
  </p:cSld>
  <p:clrMapOvr>
    <a:masterClrMapping/>
  </p:clrMapOvr>
  <p:transition spd="slow">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smtClean="0"/>
              <a:t>编辑母版文本样式</a:t>
            </a:r>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A10C89BF-2555-4A59-8603-594CD1551E9C}" type="slidenum">
              <a:rPr lang="zh-CN" altLang="en-US"/>
              <a:pPr/>
              <a:t>‹#›</a:t>
            </a:fld>
            <a:endParaRPr lang="en-US" altLang="zh-CN"/>
          </a:p>
        </p:txBody>
      </p:sp>
    </p:spTree>
    <p:extLst>
      <p:ext uri="{BB962C8B-B14F-4D97-AF65-F5344CB8AC3E}">
        <p14:creationId xmlns:p14="http://schemas.microsoft.com/office/powerpoint/2010/main" val="654650432"/>
      </p:ext>
    </p:extLst>
  </p:cSld>
  <p:clrMapOvr>
    <a:masterClrMapping/>
  </p:clrMapOvr>
  <p:transition spd="slow">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828800"/>
            <a:ext cx="4038600" cy="4495800"/>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828800"/>
            <a:ext cx="4038600" cy="4495800"/>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lvl1pPr>
              <a:defRPr/>
            </a:lvl1pPr>
          </a:lstStyle>
          <a:p>
            <a:endParaRPr lang="en-US" altLang="zh-CN"/>
          </a:p>
        </p:txBody>
      </p:sp>
      <p:sp>
        <p:nvSpPr>
          <p:cNvPr id="6" name="页脚占位符 5"/>
          <p:cNvSpPr>
            <a:spLocks noGrp="1"/>
          </p:cNvSpPr>
          <p:nvPr>
            <p:ph type="ftr" sz="quarter" idx="11"/>
          </p:nvPr>
        </p:nvSpPr>
        <p:spPr/>
        <p:txBody>
          <a:bodyPr/>
          <a:lstStyle>
            <a:lvl1pPr>
              <a:defRPr/>
            </a:lvl1pPr>
          </a:lstStyle>
          <a:p>
            <a:endParaRPr lang="en-US" altLang="zh-CN"/>
          </a:p>
        </p:txBody>
      </p:sp>
      <p:sp>
        <p:nvSpPr>
          <p:cNvPr id="7" name="灯片编号占位符 6"/>
          <p:cNvSpPr>
            <a:spLocks noGrp="1"/>
          </p:cNvSpPr>
          <p:nvPr>
            <p:ph type="sldNum" sz="quarter" idx="12"/>
          </p:nvPr>
        </p:nvSpPr>
        <p:spPr/>
        <p:txBody>
          <a:bodyPr/>
          <a:lstStyle>
            <a:lvl1pPr>
              <a:defRPr/>
            </a:lvl1pPr>
          </a:lstStyle>
          <a:p>
            <a:fld id="{1496FC74-7E55-45E4-A1D8-3A7233D6D918}" type="slidenum">
              <a:rPr lang="zh-CN" altLang="en-US"/>
              <a:pPr/>
              <a:t>‹#›</a:t>
            </a:fld>
            <a:endParaRPr lang="en-US" altLang="zh-CN"/>
          </a:p>
        </p:txBody>
      </p:sp>
    </p:spTree>
    <p:extLst>
      <p:ext uri="{BB962C8B-B14F-4D97-AF65-F5344CB8AC3E}">
        <p14:creationId xmlns:p14="http://schemas.microsoft.com/office/powerpoint/2010/main" val="2523348036"/>
      </p:ext>
    </p:extLst>
  </p:cSld>
  <p:clrMapOvr>
    <a:masterClrMapping/>
  </p:clrMapOvr>
  <p:transition spd="slow">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365125"/>
            <a:ext cx="78867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4" name="内容占位符 3"/>
          <p:cNvSpPr>
            <a:spLocks noGrp="1"/>
          </p:cNvSpPr>
          <p:nvPr>
            <p:ph sz="half" idx="2"/>
          </p:nvPr>
        </p:nvSpPr>
        <p:spPr>
          <a:xfrm>
            <a:off x="630238" y="2505075"/>
            <a:ext cx="3868737"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6" name="内容占位符 5"/>
          <p:cNvSpPr>
            <a:spLocks noGrp="1"/>
          </p:cNvSpPr>
          <p:nvPr>
            <p:ph sz="quarter" idx="4"/>
          </p:nvPr>
        </p:nvSpPr>
        <p:spPr>
          <a:xfrm>
            <a:off x="4629150" y="2505075"/>
            <a:ext cx="3887788"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lvl1pPr>
              <a:defRPr/>
            </a:lvl1pPr>
          </a:lstStyle>
          <a:p>
            <a:endParaRPr lang="en-US" altLang="zh-CN"/>
          </a:p>
        </p:txBody>
      </p:sp>
      <p:sp>
        <p:nvSpPr>
          <p:cNvPr id="8" name="页脚占位符 7"/>
          <p:cNvSpPr>
            <a:spLocks noGrp="1"/>
          </p:cNvSpPr>
          <p:nvPr>
            <p:ph type="ftr" sz="quarter" idx="11"/>
          </p:nvPr>
        </p:nvSpPr>
        <p:spPr/>
        <p:txBody>
          <a:bodyPr/>
          <a:lstStyle>
            <a:lvl1pPr>
              <a:defRPr/>
            </a:lvl1pPr>
          </a:lstStyle>
          <a:p>
            <a:endParaRPr lang="en-US" altLang="zh-CN"/>
          </a:p>
        </p:txBody>
      </p:sp>
      <p:sp>
        <p:nvSpPr>
          <p:cNvPr id="9" name="灯片编号占位符 8"/>
          <p:cNvSpPr>
            <a:spLocks noGrp="1"/>
          </p:cNvSpPr>
          <p:nvPr>
            <p:ph type="sldNum" sz="quarter" idx="12"/>
          </p:nvPr>
        </p:nvSpPr>
        <p:spPr/>
        <p:txBody>
          <a:bodyPr/>
          <a:lstStyle>
            <a:lvl1pPr>
              <a:defRPr/>
            </a:lvl1pPr>
          </a:lstStyle>
          <a:p>
            <a:fld id="{829269F9-1E0A-4D24-A763-C81F36C104F5}" type="slidenum">
              <a:rPr lang="zh-CN" altLang="en-US"/>
              <a:pPr/>
              <a:t>‹#›</a:t>
            </a:fld>
            <a:endParaRPr lang="en-US" altLang="zh-CN"/>
          </a:p>
        </p:txBody>
      </p:sp>
    </p:spTree>
    <p:extLst>
      <p:ext uri="{BB962C8B-B14F-4D97-AF65-F5344CB8AC3E}">
        <p14:creationId xmlns:p14="http://schemas.microsoft.com/office/powerpoint/2010/main" val="1148533559"/>
      </p:ext>
    </p:extLst>
  </p:cSld>
  <p:clrMapOvr>
    <a:masterClrMapping/>
  </p:clrMapOvr>
  <p:transition spd="slow">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lvl1pPr>
              <a:defRPr/>
            </a:lvl1pPr>
          </a:lstStyle>
          <a:p>
            <a:endParaRPr lang="en-US" altLang="zh-CN"/>
          </a:p>
        </p:txBody>
      </p:sp>
      <p:sp>
        <p:nvSpPr>
          <p:cNvPr id="4" name="页脚占位符 3"/>
          <p:cNvSpPr>
            <a:spLocks noGrp="1"/>
          </p:cNvSpPr>
          <p:nvPr>
            <p:ph type="ftr" sz="quarter" idx="11"/>
          </p:nvPr>
        </p:nvSpPr>
        <p:spPr/>
        <p:txBody>
          <a:bodyPr/>
          <a:lstStyle>
            <a:lvl1pPr>
              <a:defRPr/>
            </a:lvl1pPr>
          </a:lstStyle>
          <a:p>
            <a:endParaRPr lang="en-US" altLang="zh-CN"/>
          </a:p>
        </p:txBody>
      </p:sp>
      <p:sp>
        <p:nvSpPr>
          <p:cNvPr id="5" name="灯片编号占位符 4"/>
          <p:cNvSpPr>
            <a:spLocks noGrp="1"/>
          </p:cNvSpPr>
          <p:nvPr>
            <p:ph type="sldNum" sz="quarter" idx="12"/>
          </p:nvPr>
        </p:nvSpPr>
        <p:spPr/>
        <p:txBody>
          <a:bodyPr/>
          <a:lstStyle>
            <a:lvl1pPr>
              <a:defRPr/>
            </a:lvl1pPr>
          </a:lstStyle>
          <a:p>
            <a:fld id="{1F36168F-619B-4D7B-BEFB-FB7D7535F572}" type="slidenum">
              <a:rPr lang="zh-CN" altLang="en-US"/>
              <a:pPr/>
              <a:t>‹#›</a:t>
            </a:fld>
            <a:endParaRPr lang="en-US" altLang="zh-CN"/>
          </a:p>
        </p:txBody>
      </p:sp>
    </p:spTree>
    <p:extLst>
      <p:ext uri="{BB962C8B-B14F-4D97-AF65-F5344CB8AC3E}">
        <p14:creationId xmlns:p14="http://schemas.microsoft.com/office/powerpoint/2010/main" val="3686748105"/>
      </p:ext>
    </p:extLst>
  </p:cSld>
  <p:clrMapOvr>
    <a:masterClrMapping/>
  </p:clrMapOvr>
  <p:transition spd="slow">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vl1pPr>
          </a:lstStyle>
          <a:p>
            <a:endParaRPr lang="en-US" altLang="zh-CN"/>
          </a:p>
        </p:txBody>
      </p:sp>
      <p:sp>
        <p:nvSpPr>
          <p:cNvPr id="3" name="页脚占位符 2"/>
          <p:cNvSpPr>
            <a:spLocks noGrp="1"/>
          </p:cNvSpPr>
          <p:nvPr>
            <p:ph type="ftr" sz="quarter" idx="11"/>
          </p:nvPr>
        </p:nvSpPr>
        <p:spPr/>
        <p:txBody>
          <a:bodyPr/>
          <a:lstStyle>
            <a:lvl1pPr>
              <a:defRPr/>
            </a:lvl1pPr>
          </a:lstStyle>
          <a:p>
            <a:endParaRPr lang="en-US" altLang="zh-CN"/>
          </a:p>
        </p:txBody>
      </p:sp>
      <p:sp>
        <p:nvSpPr>
          <p:cNvPr id="4" name="灯片编号占位符 3"/>
          <p:cNvSpPr>
            <a:spLocks noGrp="1"/>
          </p:cNvSpPr>
          <p:nvPr>
            <p:ph type="sldNum" sz="quarter" idx="12"/>
          </p:nvPr>
        </p:nvSpPr>
        <p:spPr/>
        <p:txBody>
          <a:bodyPr/>
          <a:lstStyle>
            <a:lvl1pPr>
              <a:defRPr/>
            </a:lvl1pPr>
          </a:lstStyle>
          <a:p>
            <a:fld id="{9E448ECB-0C8B-4CE2-ABA5-C6EF18D2AA1F}" type="slidenum">
              <a:rPr lang="zh-CN" altLang="en-US"/>
              <a:pPr/>
              <a:t>‹#›</a:t>
            </a:fld>
            <a:endParaRPr lang="en-US" altLang="zh-CN"/>
          </a:p>
        </p:txBody>
      </p:sp>
    </p:spTree>
    <p:extLst>
      <p:ext uri="{BB962C8B-B14F-4D97-AF65-F5344CB8AC3E}">
        <p14:creationId xmlns:p14="http://schemas.microsoft.com/office/powerpoint/2010/main" val="3712074057"/>
      </p:ext>
    </p:extLst>
  </p:cSld>
  <p:clrMapOvr>
    <a:masterClrMapping/>
  </p:clrMapOvr>
  <p:transition spd="slow">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日期占位符 4"/>
          <p:cNvSpPr>
            <a:spLocks noGrp="1"/>
          </p:cNvSpPr>
          <p:nvPr>
            <p:ph type="dt" sz="half" idx="10"/>
          </p:nvPr>
        </p:nvSpPr>
        <p:spPr/>
        <p:txBody>
          <a:bodyPr/>
          <a:lstStyle>
            <a:lvl1pPr>
              <a:defRPr/>
            </a:lvl1pPr>
          </a:lstStyle>
          <a:p>
            <a:endParaRPr lang="en-US" altLang="zh-CN"/>
          </a:p>
        </p:txBody>
      </p:sp>
      <p:sp>
        <p:nvSpPr>
          <p:cNvPr id="6" name="页脚占位符 5"/>
          <p:cNvSpPr>
            <a:spLocks noGrp="1"/>
          </p:cNvSpPr>
          <p:nvPr>
            <p:ph type="ftr" sz="quarter" idx="11"/>
          </p:nvPr>
        </p:nvSpPr>
        <p:spPr/>
        <p:txBody>
          <a:bodyPr/>
          <a:lstStyle>
            <a:lvl1pPr>
              <a:defRPr/>
            </a:lvl1pPr>
          </a:lstStyle>
          <a:p>
            <a:endParaRPr lang="en-US" altLang="zh-CN"/>
          </a:p>
        </p:txBody>
      </p:sp>
      <p:sp>
        <p:nvSpPr>
          <p:cNvPr id="7" name="灯片编号占位符 6"/>
          <p:cNvSpPr>
            <a:spLocks noGrp="1"/>
          </p:cNvSpPr>
          <p:nvPr>
            <p:ph type="sldNum" sz="quarter" idx="12"/>
          </p:nvPr>
        </p:nvSpPr>
        <p:spPr/>
        <p:txBody>
          <a:bodyPr/>
          <a:lstStyle>
            <a:lvl1pPr>
              <a:defRPr/>
            </a:lvl1pPr>
          </a:lstStyle>
          <a:p>
            <a:fld id="{AB2EC182-2784-48F7-BEDA-FE5F8F9939F2}" type="slidenum">
              <a:rPr lang="zh-CN" altLang="en-US"/>
              <a:pPr/>
              <a:t>‹#›</a:t>
            </a:fld>
            <a:endParaRPr lang="en-US" altLang="zh-CN"/>
          </a:p>
        </p:txBody>
      </p:sp>
    </p:spTree>
    <p:extLst>
      <p:ext uri="{BB962C8B-B14F-4D97-AF65-F5344CB8AC3E}">
        <p14:creationId xmlns:p14="http://schemas.microsoft.com/office/powerpoint/2010/main" val="806094616"/>
      </p:ext>
    </p:extLst>
  </p:cSld>
  <p:clrMapOvr>
    <a:masterClrMapping/>
  </p:clrMapOvr>
  <p:transition spd="slow">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日期占位符 4"/>
          <p:cNvSpPr>
            <a:spLocks noGrp="1"/>
          </p:cNvSpPr>
          <p:nvPr>
            <p:ph type="dt" sz="half" idx="10"/>
          </p:nvPr>
        </p:nvSpPr>
        <p:spPr/>
        <p:txBody>
          <a:bodyPr/>
          <a:lstStyle>
            <a:lvl1pPr>
              <a:defRPr/>
            </a:lvl1pPr>
          </a:lstStyle>
          <a:p>
            <a:endParaRPr lang="en-US" altLang="zh-CN"/>
          </a:p>
        </p:txBody>
      </p:sp>
      <p:sp>
        <p:nvSpPr>
          <p:cNvPr id="6" name="页脚占位符 5"/>
          <p:cNvSpPr>
            <a:spLocks noGrp="1"/>
          </p:cNvSpPr>
          <p:nvPr>
            <p:ph type="ftr" sz="quarter" idx="11"/>
          </p:nvPr>
        </p:nvSpPr>
        <p:spPr/>
        <p:txBody>
          <a:bodyPr/>
          <a:lstStyle>
            <a:lvl1pPr>
              <a:defRPr/>
            </a:lvl1pPr>
          </a:lstStyle>
          <a:p>
            <a:endParaRPr lang="en-US" altLang="zh-CN"/>
          </a:p>
        </p:txBody>
      </p:sp>
      <p:sp>
        <p:nvSpPr>
          <p:cNvPr id="7" name="灯片编号占位符 6"/>
          <p:cNvSpPr>
            <a:spLocks noGrp="1"/>
          </p:cNvSpPr>
          <p:nvPr>
            <p:ph type="sldNum" sz="quarter" idx="12"/>
          </p:nvPr>
        </p:nvSpPr>
        <p:spPr/>
        <p:txBody>
          <a:bodyPr/>
          <a:lstStyle>
            <a:lvl1pPr>
              <a:defRPr/>
            </a:lvl1pPr>
          </a:lstStyle>
          <a:p>
            <a:fld id="{88AF57B9-CA58-44B4-9474-D124FC146C15}" type="slidenum">
              <a:rPr lang="zh-CN" altLang="en-US"/>
              <a:pPr/>
              <a:t>‹#›</a:t>
            </a:fld>
            <a:endParaRPr lang="en-US" altLang="zh-CN"/>
          </a:p>
        </p:txBody>
      </p:sp>
    </p:spTree>
    <p:extLst>
      <p:ext uri="{BB962C8B-B14F-4D97-AF65-F5344CB8AC3E}">
        <p14:creationId xmlns:p14="http://schemas.microsoft.com/office/powerpoint/2010/main" val="2904230132"/>
      </p:ext>
    </p:extLst>
  </p:cSld>
  <p:clrMapOvr>
    <a:masterClrMapping/>
  </p:clrMapOvr>
  <p:transition spd="slow">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vmlDrawing" Target="../drawings/vmlDrawing1.v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oleObject" Target="../embeddings/oleObject1.bin"/></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1051" name="Object 27"/>
          <p:cNvGraphicFramePr>
            <a:graphicFrameLocks noChangeAspect="1"/>
          </p:cNvGraphicFramePr>
          <p:nvPr/>
        </p:nvGraphicFramePr>
        <p:xfrm>
          <a:off x="0" y="0"/>
          <a:ext cx="9144000" cy="1200150"/>
        </p:xfrm>
        <a:graphic>
          <a:graphicData uri="http://schemas.openxmlformats.org/presentationml/2006/ole">
            <mc:AlternateContent xmlns:mc="http://schemas.openxmlformats.org/markup-compatibility/2006">
              <mc:Choice xmlns:v="urn:schemas-microsoft-com:vml" Requires="v">
                <p:oleObj spid="_x0000_s1132" name="Image" r:id="rId14" imgW="9561905" imgH="1600000" progId="Photoshop.Image.6">
                  <p:embed/>
                </p:oleObj>
              </mc:Choice>
              <mc:Fallback>
                <p:oleObj name="Image" r:id="rId14" imgW="9561905" imgH="1600000" progId="Photoshop.Image.6">
                  <p:embed/>
                  <p:pic>
                    <p:nvPicPr>
                      <p:cNvPr id="0" name="Object 27"/>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white">
                      <a:xfrm>
                        <a:off x="0" y="0"/>
                        <a:ext cx="9144000" cy="1200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40" name="Freeform 16"/>
          <p:cNvSpPr>
            <a:spLocks/>
          </p:cNvSpPr>
          <p:nvPr/>
        </p:nvSpPr>
        <p:spPr bwMode="gray">
          <a:xfrm>
            <a:off x="-11113" y="280988"/>
            <a:ext cx="9155113" cy="1620837"/>
          </a:xfrm>
          <a:custGeom>
            <a:avLst/>
            <a:gdLst>
              <a:gd name="T0" fmla="*/ 6 w 5767"/>
              <a:gd name="T1" fmla="*/ 109 h 1021"/>
              <a:gd name="T2" fmla="*/ 1427 w 5767"/>
              <a:gd name="T3" fmla="*/ 46 h 1021"/>
              <a:gd name="T4" fmla="*/ 4032 w 5767"/>
              <a:gd name="T5" fmla="*/ 255 h 1021"/>
              <a:gd name="T6" fmla="*/ 5767 w 5767"/>
              <a:gd name="T7" fmla="*/ 0 h 1021"/>
              <a:gd name="T8" fmla="*/ 5767 w 5767"/>
              <a:gd name="T9" fmla="*/ 776 h 1021"/>
              <a:gd name="T10" fmla="*/ 4065 w 5767"/>
              <a:gd name="T11" fmla="*/ 831 h 1021"/>
              <a:gd name="T12" fmla="*/ 1984 w 5767"/>
              <a:gd name="T13" fmla="*/ 674 h 1021"/>
              <a:gd name="T14" fmla="*/ 14 w 5767"/>
              <a:gd name="T15" fmla="*/ 995 h 1021"/>
              <a:gd name="T16" fmla="*/ 6 w 5767"/>
              <a:gd name="T17" fmla="*/ 109 h 10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67" h="1021">
                <a:moveTo>
                  <a:pt x="6" y="109"/>
                </a:moveTo>
                <a:cubicBezTo>
                  <a:pt x="144" y="93"/>
                  <a:pt x="626" y="42"/>
                  <a:pt x="1427" y="46"/>
                </a:cubicBezTo>
                <a:cubicBezTo>
                  <a:pt x="2228" y="50"/>
                  <a:pt x="3321" y="224"/>
                  <a:pt x="4032" y="255"/>
                </a:cubicBezTo>
                <a:cubicBezTo>
                  <a:pt x="4742" y="286"/>
                  <a:pt x="5649" y="91"/>
                  <a:pt x="5767" y="0"/>
                </a:cubicBezTo>
                <a:lnTo>
                  <a:pt x="5767" y="776"/>
                </a:lnTo>
                <a:cubicBezTo>
                  <a:pt x="4948" y="879"/>
                  <a:pt x="4543" y="844"/>
                  <a:pt x="4065" y="831"/>
                </a:cubicBezTo>
                <a:cubicBezTo>
                  <a:pt x="3587" y="818"/>
                  <a:pt x="2973" y="694"/>
                  <a:pt x="1984" y="674"/>
                </a:cubicBezTo>
                <a:cubicBezTo>
                  <a:pt x="995" y="654"/>
                  <a:pt x="28" y="969"/>
                  <a:pt x="14" y="995"/>
                </a:cubicBezTo>
                <a:cubicBezTo>
                  <a:pt x="0" y="1021"/>
                  <a:pt x="6" y="255"/>
                  <a:pt x="6" y="109"/>
                </a:cubicBezTo>
                <a:close/>
              </a:path>
            </a:pathLst>
          </a:custGeom>
          <a:solidFill>
            <a:schemeClr val="accent1">
              <a:alpha val="41000"/>
            </a:schemeClr>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41" name="Freeform 17"/>
          <p:cNvSpPr>
            <a:spLocks/>
          </p:cNvSpPr>
          <p:nvPr/>
        </p:nvSpPr>
        <p:spPr bwMode="gray">
          <a:xfrm>
            <a:off x="-20638" y="533400"/>
            <a:ext cx="9161463" cy="1006475"/>
          </a:xfrm>
          <a:custGeom>
            <a:avLst/>
            <a:gdLst>
              <a:gd name="T0" fmla="*/ 20 w 5771"/>
              <a:gd name="T1" fmla="*/ 109 h 634"/>
              <a:gd name="T2" fmla="*/ 1442 w 5771"/>
              <a:gd name="T3" fmla="*/ 3 h 634"/>
              <a:gd name="T4" fmla="*/ 4150 w 5771"/>
              <a:gd name="T5" fmla="*/ 148 h 634"/>
              <a:gd name="T6" fmla="*/ 5771 w 5771"/>
              <a:gd name="T7" fmla="*/ 37 h 634"/>
              <a:gd name="T8" fmla="*/ 5771 w 5771"/>
              <a:gd name="T9" fmla="*/ 557 h 634"/>
              <a:gd name="T10" fmla="*/ 3942 w 5771"/>
              <a:gd name="T11" fmla="*/ 592 h 634"/>
              <a:gd name="T12" fmla="*/ 1839 w 5771"/>
              <a:gd name="T13" fmla="*/ 456 h 634"/>
              <a:gd name="T14" fmla="*/ 6 w 5771"/>
              <a:gd name="T15" fmla="*/ 620 h 634"/>
              <a:gd name="T16" fmla="*/ 20 w 5771"/>
              <a:gd name="T17" fmla="*/ 109 h 6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71" h="634">
                <a:moveTo>
                  <a:pt x="20" y="109"/>
                </a:moveTo>
                <a:cubicBezTo>
                  <a:pt x="26" y="109"/>
                  <a:pt x="645" y="0"/>
                  <a:pt x="1442" y="3"/>
                </a:cubicBezTo>
                <a:cubicBezTo>
                  <a:pt x="2239" y="6"/>
                  <a:pt x="3443" y="123"/>
                  <a:pt x="4150" y="148"/>
                </a:cubicBezTo>
                <a:cubicBezTo>
                  <a:pt x="4858" y="173"/>
                  <a:pt x="5633" y="63"/>
                  <a:pt x="5771" y="37"/>
                </a:cubicBezTo>
                <a:lnTo>
                  <a:pt x="5771" y="557"/>
                </a:lnTo>
                <a:cubicBezTo>
                  <a:pt x="4926" y="634"/>
                  <a:pt x="4422" y="612"/>
                  <a:pt x="3942" y="592"/>
                </a:cubicBezTo>
                <a:cubicBezTo>
                  <a:pt x="3463" y="572"/>
                  <a:pt x="2588" y="450"/>
                  <a:pt x="1839" y="456"/>
                </a:cubicBezTo>
                <a:cubicBezTo>
                  <a:pt x="1182" y="455"/>
                  <a:pt x="0" y="618"/>
                  <a:pt x="6" y="620"/>
                </a:cubicBezTo>
                <a:cubicBezTo>
                  <a:pt x="12" y="621"/>
                  <a:pt x="14" y="109"/>
                  <a:pt x="20" y="109"/>
                </a:cubicBezTo>
                <a:close/>
              </a:path>
            </a:pathLst>
          </a:cu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042" name="Group 18"/>
          <p:cNvGrpSpPr>
            <a:grpSpLocks/>
          </p:cNvGrpSpPr>
          <p:nvPr/>
        </p:nvGrpSpPr>
        <p:grpSpPr bwMode="auto">
          <a:xfrm>
            <a:off x="7740650" y="347663"/>
            <a:ext cx="387350" cy="366712"/>
            <a:chOff x="4752" y="1200"/>
            <a:chExt cx="288" cy="288"/>
          </a:xfrm>
        </p:grpSpPr>
        <p:sp>
          <p:nvSpPr>
            <p:cNvPr id="1043" name="Oval 19"/>
            <p:cNvSpPr>
              <a:spLocks noChangeArrowheads="1"/>
            </p:cNvSpPr>
            <p:nvPr userDrawn="1"/>
          </p:nvSpPr>
          <p:spPr bwMode="gray">
            <a:xfrm>
              <a:off x="4752" y="1200"/>
              <a:ext cx="288" cy="288"/>
            </a:xfrm>
            <a:prstGeom prst="ellipse">
              <a:avLst/>
            </a:prstGeom>
            <a:gradFill rotWithShape="1">
              <a:gsLst>
                <a:gs pos="0">
                  <a:schemeClr val="tx2">
                    <a:gamma/>
                    <a:tint val="25490"/>
                    <a:invGamma/>
                  </a:schemeClr>
                </a:gs>
                <a:gs pos="100000">
                  <a:schemeClr val="tx2">
                    <a:alpha val="31000"/>
                  </a:schemeClr>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Oval 20"/>
            <p:cNvSpPr>
              <a:spLocks noChangeArrowheads="1"/>
            </p:cNvSpPr>
            <p:nvPr userDrawn="1"/>
          </p:nvSpPr>
          <p:spPr bwMode="gray">
            <a:xfrm>
              <a:off x="4752" y="1200"/>
              <a:ext cx="192" cy="192"/>
            </a:xfrm>
            <a:prstGeom prst="ellipse">
              <a:avLst/>
            </a:prstGeom>
            <a:gradFill rotWithShape="1">
              <a:gsLst>
                <a:gs pos="0">
                  <a:schemeClr val="bg1"/>
                </a:gs>
                <a:gs pos="100000">
                  <a:schemeClr val="bg1">
                    <a:gamma/>
                    <a:tint val="34902"/>
                    <a:invGamma/>
                    <a:alpha val="0"/>
                  </a:schemeClr>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45" name="Group 21"/>
          <p:cNvGrpSpPr>
            <a:grpSpLocks/>
          </p:cNvGrpSpPr>
          <p:nvPr/>
        </p:nvGrpSpPr>
        <p:grpSpPr bwMode="auto">
          <a:xfrm>
            <a:off x="8153400" y="53975"/>
            <a:ext cx="609600" cy="592138"/>
            <a:chOff x="4992" y="816"/>
            <a:chExt cx="576" cy="576"/>
          </a:xfrm>
        </p:grpSpPr>
        <p:sp>
          <p:nvSpPr>
            <p:cNvPr id="1046" name="Oval 22"/>
            <p:cNvSpPr>
              <a:spLocks noChangeArrowheads="1"/>
            </p:cNvSpPr>
            <p:nvPr userDrawn="1"/>
          </p:nvSpPr>
          <p:spPr bwMode="gray">
            <a:xfrm>
              <a:off x="4992" y="816"/>
              <a:ext cx="576" cy="576"/>
            </a:xfrm>
            <a:prstGeom prst="ellipse">
              <a:avLst/>
            </a:prstGeom>
            <a:solidFill>
              <a:schemeClr val="accent1">
                <a:alpha val="53000"/>
              </a:schemeClr>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7" name="Oval 23"/>
            <p:cNvSpPr>
              <a:spLocks noChangeArrowheads="1"/>
            </p:cNvSpPr>
            <p:nvPr userDrawn="1"/>
          </p:nvSpPr>
          <p:spPr bwMode="gray">
            <a:xfrm>
              <a:off x="4992" y="912"/>
              <a:ext cx="480" cy="384"/>
            </a:xfrm>
            <a:prstGeom prst="ellipse">
              <a:avLst/>
            </a:prstGeom>
            <a:gradFill rotWithShape="1">
              <a:gsLst>
                <a:gs pos="0">
                  <a:schemeClr val="bg1"/>
                </a:gs>
                <a:gs pos="100000">
                  <a:schemeClr val="bg1">
                    <a:gamma/>
                    <a:tint val="34902"/>
                    <a:invGamma/>
                    <a:alpha val="0"/>
                  </a:schemeClr>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48" name="Group 24"/>
          <p:cNvGrpSpPr>
            <a:grpSpLocks/>
          </p:cNvGrpSpPr>
          <p:nvPr/>
        </p:nvGrpSpPr>
        <p:grpSpPr bwMode="auto">
          <a:xfrm>
            <a:off x="171450" y="819150"/>
            <a:ext cx="720725" cy="762000"/>
            <a:chOff x="4992" y="816"/>
            <a:chExt cx="576" cy="576"/>
          </a:xfrm>
        </p:grpSpPr>
        <p:sp>
          <p:nvSpPr>
            <p:cNvPr id="1049" name="Oval 25"/>
            <p:cNvSpPr>
              <a:spLocks noChangeArrowheads="1"/>
            </p:cNvSpPr>
            <p:nvPr userDrawn="1"/>
          </p:nvSpPr>
          <p:spPr bwMode="gray">
            <a:xfrm>
              <a:off x="4992" y="816"/>
              <a:ext cx="576" cy="576"/>
            </a:xfrm>
            <a:prstGeom prst="ellipse">
              <a:avLst/>
            </a:prstGeom>
            <a:solidFill>
              <a:schemeClr val="tx2">
                <a:alpha val="53000"/>
              </a:schemeClr>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0" name="Oval 26"/>
            <p:cNvSpPr>
              <a:spLocks noChangeArrowheads="1"/>
            </p:cNvSpPr>
            <p:nvPr userDrawn="1"/>
          </p:nvSpPr>
          <p:spPr bwMode="gray">
            <a:xfrm>
              <a:off x="4992" y="912"/>
              <a:ext cx="480" cy="384"/>
            </a:xfrm>
            <a:prstGeom prst="ellipse">
              <a:avLst/>
            </a:prstGeom>
            <a:gradFill rotWithShape="1">
              <a:gsLst>
                <a:gs pos="0">
                  <a:schemeClr val="bg1"/>
                </a:gs>
                <a:gs pos="100000">
                  <a:schemeClr val="bg1">
                    <a:gamma/>
                    <a:tint val="34902"/>
                    <a:invGamma/>
                    <a:alpha val="0"/>
                  </a:schemeClr>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027" name="Rectangle 3"/>
          <p:cNvSpPr>
            <a:spLocks noGrp="1" noChangeArrowheads="1"/>
          </p:cNvSpPr>
          <p:nvPr>
            <p:ph type="body" idx="1"/>
          </p:nvPr>
        </p:nvSpPr>
        <p:spPr bwMode="auto">
          <a:xfrm>
            <a:off x="457200" y="1828800"/>
            <a:ext cx="8229600" cy="449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p>
        </p:txBody>
      </p:sp>
      <p:sp>
        <p:nvSpPr>
          <p:cNvPr id="1028" name="Rectangle 4"/>
          <p:cNvSpPr>
            <a:spLocks noGrp="1" noChangeArrowheads="1"/>
          </p:cNvSpPr>
          <p:nvPr>
            <p:ph type="dt" sz="half" idx="2"/>
          </p:nvPr>
        </p:nvSpPr>
        <p:spPr bwMode="auto">
          <a:xfrm>
            <a:off x="457200" y="6400800"/>
            <a:ext cx="2133600" cy="320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p:cNvSpPr>
            <a:spLocks noGrp="1" noChangeArrowheads="1"/>
          </p:cNvSpPr>
          <p:nvPr>
            <p:ph type="ftr" sz="quarter" idx="3"/>
          </p:nvPr>
        </p:nvSpPr>
        <p:spPr bwMode="auto">
          <a:xfrm>
            <a:off x="3124200" y="6400800"/>
            <a:ext cx="2895600" cy="320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p:cNvSpPr>
            <a:spLocks noGrp="1" noChangeArrowheads="1"/>
          </p:cNvSpPr>
          <p:nvPr>
            <p:ph type="sldNum" sz="quarter" idx="4"/>
          </p:nvPr>
        </p:nvSpPr>
        <p:spPr bwMode="auto">
          <a:xfrm>
            <a:off x="6553200" y="6400800"/>
            <a:ext cx="2133600" cy="320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D340ACDF-E170-458D-8943-2B70C845CEFD}" type="slidenum">
              <a:rPr lang="zh-CN" altLang="en-US"/>
              <a:pPr/>
              <a:t>‹#›</a:t>
            </a:fld>
            <a:endParaRPr lang="en-US" altLang="zh-CN"/>
          </a:p>
        </p:txBody>
      </p:sp>
      <p:sp>
        <p:nvSpPr>
          <p:cNvPr id="1026" name="Rectangle 2"/>
          <p:cNvSpPr>
            <a:spLocks noGrp="1" noChangeArrowheads="1"/>
          </p:cNvSpPr>
          <p:nvPr>
            <p:ph type="title"/>
          </p:nvPr>
        </p:nvSpPr>
        <p:spPr bwMode="white">
          <a:xfrm>
            <a:off x="914400" y="685800"/>
            <a:ext cx="7391400" cy="563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45791" dir="2021404" algn="ctr" rotWithShape="0">
                    <a:schemeClr val="tx1"/>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smtClean="0"/>
              <a:t>Click to edit Master title style</a:t>
            </a:r>
          </a:p>
        </p:txBody>
      </p:sp>
      <p:pic>
        <p:nvPicPr>
          <p:cNvPr id="1055" name="Picture 31" descr="2273081_111707038_2"/>
          <p:cNvPicPr>
            <a:picLocks noChangeAspect="1" noChangeArrowheads="1"/>
          </p:cNvPicPr>
          <p:nvPr userDrawn="1"/>
        </p:nvPicPr>
        <p:blipFill>
          <a:blip r:embed="rId16" cstate="print">
            <a:extLst>
              <a:ext uri="{28A0092B-C50C-407E-A947-70E740481C1C}">
                <a14:useLocalDpi xmlns:a14="http://schemas.microsoft.com/office/drawing/2010/main" val="0"/>
              </a:ext>
            </a:extLst>
          </a:blip>
          <a:srcRect/>
          <a:stretch>
            <a:fillRect/>
          </a:stretch>
        </p:blipFill>
        <p:spPr bwMode="auto">
          <a:xfrm>
            <a:off x="7239000" y="5667375"/>
            <a:ext cx="1905000" cy="1190625"/>
          </a:xfrm>
          <a:prstGeom prst="rect">
            <a:avLst/>
          </a:prstGeom>
          <a:noFill/>
          <a:extLst>
            <a:ext uri="{909E8E84-426E-40DD-AFC4-6F175D3DCCD1}">
              <a14:hiddenFill xmlns:a14="http://schemas.microsoft.com/office/drawing/2010/main">
                <a:solidFill>
                  <a:srgbClr val="FFFFFF"/>
                </a:solidFill>
              </a14:hiddenFill>
            </a:ext>
          </a:extLst>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slow">
    <p:fade/>
  </p:transition>
  <p:txStyles>
    <p:titleStyle>
      <a:lvl1pPr algn="ctr" rtl="0" fontAlgn="base">
        <a:spcBef>
          <a:spcPct val="0"/>
        </a:spcBef>
        <a:spcAft>
          <a:spcPct val="0"/>
        </a:spcAft>
        <a:defRPr sz="3600" b="1" kern="1200">
          <a:solidFill>
            <a:schemeClr val="bg1"/>
          </a:solidFill>
          <a:latin typeface="+mj-lt"/>
          <a:ea typeface="+mj-ea"/>
          <a:cs typeface="+mj-cs"/>
        </a:defRPr>
      </a:lvl1pPr>
      <a:lvl2pPr algn="ctr" rtl="0" fontAlgn="base">
        <a:spcBef>
          <a:spcPct val="0"/>
        </a:spcBef>
        <a:spcAft>
          <a:spcPct val="0"/>
        </a:spcAft>
        <a:defRPr sz="3600" b="1">
          <a:solidFill>
            <a:schemeClr val="bg1"/>
          </a:solidFill>
          <a:latin typeface="Arial" panose="020B0604020202020204" pitchFamily="34" charset="0"/>
        </a:defRPr>
      </a:lvl2pPr>
      <a:lvl3pPr algn="ctr" rtl="0" fontAlgn="base">
        <a:spcBef>
          <a:spcPct val="0"/>
        </a:spcBef>
        <a:spcAft>
          <a:spcPct val="0"/>
        </a:spcAft>
        <a:defRPr sz="3600" b="1">
          <a:solidFill>
            <a:schemeClr val="bg1"/>
          </a:solidFill>
          <a:latin typeface="Arial" panose="020B0604020202020204" pitchFamily="34" charset="0"/>
        </a:defRPr>
      </a:lvl3pPr>
      <a:lvl4pPr algn="ctr" rtl="0" fontAlgn="base">
        <a:spcBef>
          <a:spcPct val="0"/>
        </a:spcBef>
        <a:spcAft>
          <a:spcPct val="0"/>
        </a:spcAft>
        <a:defRPr sz="3600" b="1">
          <a:solidFill>
            <a:schemeClr val="bg1"/>
          </a:solidFill>
          <a:latin typeface="Arial" panose="020B0604020202020204" pitchFamily="34" charset="0"/>
        </a:defRPr>
      </a:lvl4pPr>
      <a:lvl5pPr algn="ctr" rtl="0" fontAlgn="base">
        <a:spcBef>
          <a:spcPct val="0"/>
        </a:spcBef>
        <a:spcAft>
          <a:spcPct val="0"/>
        </a:spcAft>
        <a:defRPr sz="3600" b="1">
          <a:solidFill>
            <a:schemeClr val="bg1"/>
          </a:solidFill>
          <a:latin typeface="Arial" panose="020B0604020202020204" pitchFamily="34" charset="0"/>
        </a:defRPr>
      </a:lvl5pPr>
      <a:lvl6pPr marL="457200" algn="ctr" rtl="0" fontAlgn="base">
        <a:spcBef>
          <a:spcPct val="0"/>
        </a:spcBef>
        <a:spcAft>
          <a:spcPct val="0"/>
        </a:spcAft>
        <a:defRPr sz="3600" b="1">
          <a:solidFill>
            <a:schemeClr val="bg1"/>
          </a:solidFill>
          <a:latin typeface="Arial" panose="020B0604020202020204" pitchFamily="34" charset="0"/>
        </a:defRPr>
      </a:lvl6pPr>
      <a:lvl7pPr marL="914400" algn="ctr" rtl="0" fontAlgn="base">
        <a:spcBef>
          <a:spcPct val="0"/>
        </a:spcBef>
        <a:spcAft>
          <a:spcPct val="0"/>
        </a:spcAft>
        <a:defRPr sz="3600" b="1">
          <a:solidFill>
            <a:schemeClr val="bg1"/>
          </a:solidFill>
          <a:latin typeface="Arial" panose="020B0604020202020204" pitchFamily="34" charset="0"/>
        </a:defRPr>
      </a:lvl7pPr>
      <a:lvl8pPr marL="1371600" algn="ctr" rtl="0" fontAlgn="base">
        <a:spcBef>
          <a:spcPct val="0"/>
        </a:spcBef>
        <a:spcAft>
          <a:spcPct val="0"/>
        </a:spcAft>
        <a:defRPr sz="3600" b="1">
          <a:solidFill>
            <a:schemeClr val="bg1"/>
          </a:solidFill>
          <a:latin typeface="Arial" panose="020B0604020202020204" pitchFamily="34" charset="0"/>
        </a:defRPr>
      </a:lvl8pPr>
      <a:lvl9pPr marL="1828800" algn="ctr" rtl="0" fontAlgn="base">
        <a:spcBef>
          <a:spcPct val="0"/>
        </a:spcBef>
        <a:spcAft>
          <a:spcPct val="0"/>
        </a:spcAft>
        <a:defRPr sz="3600" b="1">
          <a:solidFill>
            <a:schemeClr val="bg1"/>
          </a:solidFill>
          <a:latin typeface="Arial" panose="020B0604020202020204" pitchFamily="34" charset="0"/>
        </a:defRPr>
      </a:lvl9pPr>
    </p:titleStyle>
    <p:bodyStyle>
      <a:lvl1pPr marL="342900" indent="-342900" algn="l" rtl="0" fontAlgn="base">
        <a:spcBef>
          <a:spcPct val="20000"/>
        </a:spcBef>
        <a:spcAft>
          <a:spcPct val="0"/>
        </a:spcAft>
        <a:buClr>
          <a:schemeClr val="hlink"/>
        </a:buClr>
        <a:buFont typeface="Wingdings" panose="05000000000000000000" pitchFamily="2" charset="2"/>
        <a:buChar char="v"/>
        <a:defRPr sz="2800" kern="1200">
          <a:solidFill>
            <a:schemeClr val="tx1"/>
          </a:solidFill>
          <a:latin typeface="+mn-lt"/>
          <a:ea typeface="+mn-ea"/>
          <a:cs typeface="+mn-cs"/>
        </a:defRPr>
      </a:lvl1pPr>
      <a:lvl2pPr marL="742950" indent="-285750" algn="l" rtl="0" fontAlgn="base">
        <a:spcBef>
          <a:spcPct val="20000"/>
        </a:spcBef>
        <a:spcAft>
          <a:spcPct val="0"/>
        </a:spcAft>
        <a:buClr>
          <a:schemeClr val="accent1"/>
        </a:buClr>
        <a:buFont typeface="Wingdings" panose="05000000000000000000" pitchFamily="2" charset="2"/>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tx1"/>
        </a:buClr>
        <a:buChar char="•"/>
        <a:defRPr sz="22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jpeg"/><Relationship Id="rId7"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30.jpe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file://localhost/http/::www.i-am-best.com:files:images:new_pa1.gif" TargetMode="External"/></Relationships>
</file>

<file path=ppt/slides/_rels/slide2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2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41.emf"/><Relationship Id="rId4" Type="http://schemas.openxmlformats.org/officeDocument/2006/relationships/oleObject" Target="../embeddings/oleObject2.bin"/></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vmlDrawing" Target="../drawings/vmlDrawing3.vml"/><Relationship Id="rId5" Type="http://schemas.openxmlformats.org/officeDocument/2006/relationships/image" Target="../media/image42.emf"/><Relationship Id="rId4" Type="http://schemas.openxmlformats.org/officeDocument/2006/relationships/oleObject" Target="../embeddings/oleObject3.bin"/></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vmlDrawing" Target="../drawings/vmlDrawing4.vml"/><Relationship Id="rId5" Type="http://schemas.openxmlformats.org/officeDocument/2006/relationships/image" Target="../media/image43.emf"/><Relationship Id="rId4" Type="http://schemas.openxmlformats.org/officeDocument/2006/relationships/oleObject" Target="../embeddings/oleObject4.bin"/></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image" Target="../media/image45.png"/><Relationship Id="rId5" Type="http://schemas.openxmlformats.org/officeDocument/2006/relationships/image" Target="../media/image44.emf"/><Relationship Id="rId4" Type="http://schemas.openxmlformats.org/officeDocument/2006/relationships/oleObject" Target="../embeddings/oleObject5.bin"/></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6.emf"/><Relationship Id="rId1" Type="http://schemas.openxmlformats.org/officeDocument/2006/relationships/slideLayout" Target="../slideLayouts/slideLayout2.xml"/><Relationship Id="rId4" Type="http://schemas.openxmlformats.org/officeDocument/2006/relationships/image" Target="../media/image48.jpeg"/></Relationships>
</file>

<file path=ppt/slides/_rels/slide41.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jpeg"/><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52.jpe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6715125" y="5795963"/>
            <a:ext cx="2224088" cy="10620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8" name="Rectangle 2"/>
          <p:cNvSpPr txBox="1">
            <a:spLocks noChangeArrowheads="1"/>
          </p:cNvSpPr>
          <p:nvPr/>
        </p:nvSpPr>
        <p:spPr>
          <a:xfrm>
            <a:off x="1247818" y="1268760"/>
            <a:ext cx="6500813" cy="785813"/>
          </a:xfrm>
          <a:prstGeom prst="rect">
            <a:avLst/>
          </a:prstGeom>
        </p:spPr>
        <p:txBody>
          <a:bodyPr/>
          <a:lstStyle/>
          <a:p>
            <a:pPr algn="ctr">
              <a:defRPr/>
            </a:pPr>
            <a:endParaRPr lang="en-US" altLang="zh-CN" sz="4000" b="1" kern="0" dirty="0" smtClean="0">
              <a:solidFill>
                <a:schemeClr val="tx2"/>
              </a:solidFill>
              <a:latin typeface="仿宋" pitchFamily="49" charset="-122"/>
              <a:ea typeface="楷体_GB2312"/>
              <a:cs typeface="+mj-cs"/>
            </a:endParaRPr>
          </a:p>
        </p:txBody>
      </p:sp>
      <p:pic>
        <p:nvPicPr>
          <p:cNvPr id="4101" name="图片 2" descr="1 - 副本.jpg"/>
          <p:cNvPicPr>
            <a:picLocks noChangeAspect="1"/>
          </p:cNvPicPr>
          <p:nvPr/>
        </p:nvPicPr>
        <p:blipFill>
          <a:blip r:embed="rId2"/>
          <a:srcRect/>
          <a:stretch>
            <a:fillRect/>
          </a:stretch>
        </p:blipFill>
        <p:spPr bwMode="auto">
          <a:xfrm>
            <a:off x="7875" y="4670442"/>
            <a:ext cx="1079500" cy="1079500"/>
          </a:xfrm>
          <a:prstGeom prst="rect">
            <a:avLst/>
          </a:prstGeom>
          <a:noFill/>
          <a:ln w="9525">
            <a:noFill/>
            <a:miter lim="800000"/>
            <a:headEnd/>
            <a:tailEnd/>
          </a:ln>
        </p:spPr>
      </p:pic>
      <p:pic>
        <p:nvPicPr>
          <p:cNvPr id="4102" name="图片 3" descr="2 - 副本.jpg"/>
          <p:cNvPicPr>
            <a:picLocks noChangeAspect="1"/>
          </p:cNvPicPr>
          <p:nvPr/>
        </p:nvPicPr>
        <p:blipFill>
          <a:blip r:embed="rId3"/>
          <a:srcRect/>
          <a:stretch>
            <a:fillRect/>
          </a:stretch>
        </p:blipFill>
        <p:spPr bwMode="auto">
          <a:xfrm>
            <a:off x="1119155" y="4670442"/>
            <a:ext cx="1079500" cy="1079500"/>
          </a:xfrm>
          <a:prstGeom prst="rect">
            <a:avLst/>
          </a:prstGeom>
          <a:noFill/>
          <a:ln w="9525">
            <a:noFill/>
            <a:miter lim="800000"/>
            <a:headEnd/>
            <a:tailEnd/>
          </a:ln>
        </p:spPr>
      </p:pic>
      <p:pic>
        <p:nvPicPr>
          <p:cNvPr id="4103" name="图片 4" descr="3 - 信息学院.png"/>
          <p:cNvPicPr>
            <a:picLocks noChangeAspect="1"/>
          </p:cNvPicPr>
          <p:nvPr/>
        </p:nvPicPr>
        <p:blipFill>
          <a:blip r:embed="rId4"/>
          <a:srcRect/>
          <a:stretch>
            <a:fillRect/>
          </a:stretch>
        </p:blipFill>
        <p:spPr bwMode="auto">
          <a:xfrm>
            <a:off x="7875" y="3554429"/>
            <a:ext cx="1079500" cy="1079500"/>
          </a:xfrm>
          <a:prstGeom prst="rect">
            <a:avLst/>
          </a:prstGeom>
          <a:noFill/>
          <a:ln w="9525">
            <a:noFill/>
            <a:miter lim="800000"/>
            <a:headEnd/>
            <a:tailEnd/>
          </a:ln>
        </p:spPr>
      </p:pic>
      <p:pic>
        <p:nvPicPr>
          <p:cNvPr id="4104" name="图片 5" descr="4 - 树林.png"/>
          <p:cNvPicPr>
            <a:picLocks noChangeAspect="1"/>
          </p:cNvPicPr>
          <p:nvPr/>
        </p:nvPicPr>
        <p:blipFill>
          <a:blip r:embed="rId5"/>
          <a:srcRect/>
          <a:stretch>
            <a:fillRect/>
          </a:stretch>
        </p:blipFill>
        <p:spPr bwMode="auto">
          <a:xfrm>
            <a:off x="2198688" y="5765800"/>
            <a:ext cx="1079500" cy="1079500"/>
          </a:xfrm>
          <a:prstGeom prst="rect">
            <a:avLst/>
          </a:prstGeom>
          <a:noFill/>
          <a:ln w="9525">
            <a:noFill/>
            <a:miter lim="800000"/>
            <a:headEnd/>
            <a:tailEnd/>
          </a:ln>
        </p:spPr>
      </p:pic>
      <p:pic>
        <p:nvPicPr>
          <p:cNvPr id="4105" name="图片 6" descr="5 - 校庆.png"/>
          <p:cNvPicPr>
            <a:picLocks noChangeAspect="1"/>
          </p:cNvPicPr>
          <p:nvPr/>
        </p:nvPicPr>
        <p:blipFill>
          <a:blip r:embed="rId6"/>
          <a:srcRect/>
          <a:stretch>
            <a:fillRect/>
          </a:stretch>
        </p:blipFill>
        <p:spPr bwMode="auto">
          <a:xfrm>
            <a:off x="1103313" y="5765800"/>
            <a:ext cx="1079500" cy="1079500"/>
          </a:xfrm>
          <a:prstGeom prst="rect">
            <a:avLst/>
          </a:prstGeom>
          <a:noFill/>
          <a:ln w="9525">
            <a:noFill/>
            <a:miter lim="800000"/>
            <a:headEnd/>
            <a:tailEnd/>
          </a:ln>
        </p:spPr>
      </p:pic>
      <p:pic>
        <p:nvPicPr>
          <p:cNvPr id="4108" name="图片 19" descr="6.jpg"/>
          <p:cNvPicPr>
            <a:picLocks/>
          </p:cNvPicPr>
          <p:nvPr/>
        </p:nvPicPr>
        <p:blipFill>
          <a:blip r:embed="rId7" cstate="print"/>
          <a:srcRect/>
          <a:stretch>
            <a:fillRect/>
          </a:stretch>
        </p:blipFill>
        <p:spPr bwMode="auto">
          <a:xfrm>
            <a:off x="7938" y="5765800"/>
            <a:ext cx="1079500" cy="1079500"/>
          </a:xfrm>
          <a:prstGeom prst="rect">
            <a:avLst/>
          </a:prstGeom>
          <a:noFill/>
          <a:ln w="9525">
            <a:noFill/>
            <a:miter lim="800000"/>
            <a:headEnd/>
            <a:tailEnd/>
          </a:ln>
        </p:spPr>
      </p:pic>
      <p:pic>
        <p:nvPicPr>
          <p:cNvPr id="4109" name="图片 14" descr="QQ截图20151206154612.png"/>
          <p:cNvPicPr>
            <a:picLocks noChangeAspect="1"/>
          </p:cNvPicPr>
          <p:nvPr/>
        </p:nvPicPr>
        <p:blipFill>
          <a:blip r:embed="rId8"/>
          <a:srcRect/>
          <a:stretch>
            <a:fillRect/>
          </a:stretch>
        </p:blipFill>
        <p:spPr bwMode="auto">
          <a:xfrm>
            <a:off x="227013" y="215900"/>
            <a:ext cx="3248025" cy="693738"/>
          </a:xfrm>
          <a:prstGeom prst="rect">
            <a:avLst/>
          </a:prstGeom>
          <a:noFill/>
          <a:ln w="9525">
            <a:noFill/>
            <a:miter lim="800000"/>
            <a:headEnd/>
            <a:tailEnd/>
          </a:ln>
        </p:spPr>
      </p:pic>
      <p:sp>
        <p:nvSpPr>
          <p:cNvPr id="14" name="Rectangle 2"/>
          <p:cNvSpPr txBox="1">
            <a:spLocks noChangeArrowheads="1"/>
          </p:cNvSpPr>
          <p:nvPr/>
        </p:nvSpPr>
        <p:spPr>
          <a:xfrm>
            <a:off x="3581401" y="5410200"/>
            <a:ext cx="5562600" cy="1241442"/>
          </a:xfrm>
          <a:prstGeom prst="rect">
            <a:avLst/>
          </a:prstGeom>
        </p:spPr>
        <p:txBody>
          <a:bodyPr/>
          <a:lstStyle/>
          <a:p>
            <a:pPr>
              <a:defRPr/>
            </a:pPr>
            <a:r>
              <a:rPr lang="zh-CN" altLang="en-US" sz="3600" b="1" kern="0" dirty="0" smtClean="0">
                <a:solidFill>
                  <a:schemeClr val="tx2"/>
                </a:solidFill>
                <a:latin typeface="楷体_GB2312"/>
                <a:ea typeface="+mj-ea"/>
                <a:cs typeface="+mj-cs"/>
              </a:rPr>
              <a:t>姓名：蒲海波</a:t>
            </a:r>
            <a:endParaRPr lang="en-US" altLang="zh-CN" sz="3600" b="1" kern="0" dirty="0" smtClean="0">
              <a:solidFill>
                <a:schemeClr val="tx2"/>
              </a:solidFill>
              <a:latin typeface="楷体_GB2312"/>
              <a:ea typeface="+mj-ea"/>
              <a:cs typeface="+mj-cs"/>
            </a:endParaRPr>
          </a:p>
          <a:p>
            <a:pPr>
              <a:defRPr/>
            </a:pPr>
            <a:r>
              <a:rPr lang="zh-CN" altLang="en-US" sz="3600" b="1" kern="0" dirty="0" smtClean="0">
                <a:solidFill>
                  <a:schemeClr val="tx2"/>
                </a:solidFill>
                <a:latin typeface="楷体_GB2312"/>
                <a:ea typeface="+mj-ea"/>
                <a:cs typeface="+mj-cs"/>
              </a:rPr>
              <a:t>邮箱：</a:t>
            </a:r>
            <a:r>
              <a:rPr lang="en-US" altLang="zh-CN" sz="3600" b="1" kern="0" dirty="0" smtClean="0">
                <a:solidFill>
                  <a:schemeClr val="tx2"/>
                </a:solidFill>
                <a:latin typeface="Times"/>
                <a:ea typeface="+mj-ea"/>
                <a:cs typeface="+mj-cs"/>
              </a:rPr>
              <a:t>puhb@sicau.edu.cn</a:t>
            </a:r>
          </a:p>
        </p:txBody>
      </p:sp>
      <p:sp>
        <p:nvSpPr>
          <p:cNvPr id="2" name="标题 1"/>
          <p:cNvSpPr>
            <a:spLocks noGrp="1"/>
          </p:cNvSpPr>
          <p:nvPr>
            <p:ph type="ctrTitle"/>
          </p:nvPr>
        </p:nvSpPr>
        <p:spPr>
          <a:xfrm>
            <a:off x="1371600" y="2719561"/>
            <a:ext cx="7391400" cy="1012825"/>
          </a:xfrm>
        </p:spPr>
        <p:txBody>
          <a:bodyPr/>
          <a:lstStyle/>
          <a:p>
            <a:r>
              <a:rPr lang="zh-CN" altLang="en-US" sz="4400" dirty="0" smtClean="0"/>
              <a:t>第 </a:t>
            </a:r>
            <a:r>
              <a:rPr lang="en-US" altLang="zh-CN" sz="4400" dirty="0" smtClean="0"/>
              <a:t>2 </a:t>
            </a:r>
            <a:r>
              <a:rPr lang="zh-CN" altLang="en-US" sz="4400" dirty="0" smtClean="0"/>
              <a:t>章 </a:t>
            </a:r>
            <a:r>
              <a:rPr lang="zh-CN" altLang="en-US" sz="4400" dirty="0"/>
              <a:t>自动识别技术与</a:t>
            </a:r>
            <a:r>
              <a:rPr lang="en-US" altLang="zh-CN" sz="4400" dirty="0"/>
              <a:t>RFID</a:t>
            </a:r>
            <a:endParaRPr lang="zh-CN" altLang="en-US" sz="4400" dirty="0"/>
          </a:p>
        </p:txBody>
      </p:sp>
    </p:spTree>
    <p:extLst>
      <p:ext uri="{BB962C8B-B14F-4D97-AF65-F5344CB8AC3E}">
        <p14:creationId xmlns:p14="http://schemas.microsoft.com/office/powerpoint/2010/main" val="1910078757"/>
      </p:ext>
    </p:extLst>
  </p:cSld>
  <p:clrMapOvr>
    <a:masterClrMapping/>
  </p:clrMapOvr>
  <p:transition spd="slow">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04800" y="1592262"/>
            <a:ext cx="8839200" cy="4351338"/>
          </a:xfrm>
        </p:spPr>
        <p:txBody>
          <a:bodyPr>
            <a:noAutofit/>
          </a:bodyPr>
          <a:lstStyle/>
          <a:p>
            <a:pPr>
              <a:lnSpc>
                <a:spcPct val="150000"/>
              </a:lnSpc>
              <a:buFont typeface="Wingdings" panose="05000000000000000000" pitchFamily="2" charset="2"/>
              <a:buChar char="n"/>
            </a:pPr>
            <a:r>
              <a:rPr lang="zh-CN" altLang="en-US" b="1" dirty="0" smtClean="0">
                <a:solidFill>
                  <a:srgbClr val="FF0000"/>
                </a:solidFill>
                <a:latin typeface="Calibri" charset="0"/>
              </a:rPr>
              <a:t> 虹膜</a:t>
            </a:r>
            <a:r>
              <a:rPr lang="zh-CN" altLang="en-US" b="1" dirty="0">
                <a:solidFill>
                  <a:srgbClr val="FF0000"/>
                </a:solidFill>
                <a:latin typeface="Calibri" charset="0"/>
              </a:rPr>
              <a:t>识别</a:t>
            </a:r>
            <a:r>
              <a:rPr lang="zh-CN" altLang="en-US" dirty="0">
                <a:latin typeface="Calibri" charset="0"/>
              </a:rPr>
              <a:t>是当前应用</a:t>
            </a:r>
            <a:r>
              <a:rPr lang="zh-CN" altLang="en-US" b="1" dirty="0">
                <a:solidFill>
                  <a:srgbClr val="FF0000"/>
                </a:solidFill>
                <a:latin typeface="Calibri" charset="0"/>
              </a:rPr>
              <a:t>最方便精确</a:t>
            </a:r>
            <a:r>
              <a:rPr lang="zh-CN" altLang="en-US" dirty="0">
                <a:latin typeface="Calibri" charset="0"/>
              </a:rPr>
              <a:t>的生物识别技术，虹膜的高度独特性和稳定性是其用于身份鉴别的基础</a:t>
            </a:r>
            <a:r>
              <a:rPr lang="zh-CN" altLang="en-US" dirty="0" smtClean="0">
                <a:latin typeface="Calibri" charset="0"/>
              </a:rPr>
              <a:t>。</a:t>
            </a:r>
            <a:endParaRPr lang="en-US" altLang="zh-CN" dirty="0">
              <a:latin typeface="Calibri" charset="0"/>
            </a:endParaRPr>
          </a:p>
          <a:p>
            <a:pPr>
              <a:lnSpc>
                <a:spcPct val="150000"/>
              </a:lnSpc>
              <a:buFont typeface="Wingdings" panose="05000000000000000000" pitchFamily="2" charset="2"/>
              <a:buChar char="n"/>
            </a:pPr>
            <a:r>
              <a:rPr lang="zh-CN" altLang="en-US" b="1" dirty="0" smtClean="0">
                <a:solidFill>
                  <a:srgbClr val="FF0000"/>
                </a:solidFill>
                <a:latin typeface="Calibri" charset="0"/>
              </a:rPr>
              <a:t> 虹膜</a:t>
            </a:r>
            <a:r>
              <a:rPr lang="zh-CN" altLang="en-US" b="1" dirty="0">
                <a:solidFill>
                  <a:srgbClr val="FF0000"/>
                </a:solidFill>
                <a:latin typeface="Calibri" charset="0"/>
              </a:rPr>
              <a:t>识别的特点：</a:t>
            </a:r>
            <a:endParaRPr lang="en-US" altLang="zh-CN" b="1" dirty="0">
              <a:solidFill>
                <a:srgbClr val="FF0000"/>
              </a:solidFill>
              <a:latin typeface="Calibri" charset="0"/>
            </a:endParaRPr>
          </a:p>
          <a:p>
            <a:pPr lvl="1">
              <a:lnSpc>
                <a:spcPct val="130000"/>
              </a:lnSpc>
              <a:buFont typeface="Arial" charset="0"/>
              <a:buChar char="•"/>
            </a:pPr>
            <a:r>
              <a:rPr lang="zh-CN" altLang="en-US" b="1" dirty="0" smtClean="0">
                <a:solidFill>
                  <a:srgbClr val="0033CC"/>
                </a:solidFill>
                <a:latin typeface="Calibri" charset="0"/>
              </a:rPr>
              <a:t>非</a:t>
            </a:r>
            <a:r>
              <a:rPr lang="zh-CN" altLang="en-US" b="1" dirty="0">
                <a:solidFill>
                  <a:srgbClr val="0033CC"/>
                </a:solidFill>
                <a:latin typeface="Calibri" charset="0"/>
              </a:rPr>
              <a:t>接触性</a:t>
            </a:r>
            <a:r>
              <a:rPr lang="en-US" altLang="zh-CN" b="1" dirty="0">
                <a:solidFill>
                  <a:srgbClr val="0033CC"/>
                </a:solidFill>
                <a:latin typeface="Calibri" charset="0"/>
              </a:rPr>
              <a:t>: </a:t>
            </a:r>
            <a:r>
              <a:rPr lang="zh-CN" altLang="en-US" dirty="0">
                <a:latin typeface="Calibri" charset="0"/>
              </a:rPr>
              <a:t>从无需用户接触</a:t>
            </a:r>
            <a:r>
              <a:rPr lang="zh-CN" altLang="en-US" dirty="0" smtClean="0">
                <a:latin typeface="Calibri" charset="0"/>
              </a:rPr>
              <a:t>设备，对</a:t>
            </a:r>
            <a:r>
              <a:rPr lang="zh-CN" altLang="en-US" dirty="0">
                <a:latin typeface="Calibri" charset="0"/>
              </a:rPr>
              <a:t>人身没有侵犯。</a:t>
            </a:r>
          </a:p>
          <a:p>
            <a:pPr lvl="1">
              <a:lnSpc>
                <a:spcPct val="130000"/>
              </a:lnSpc>
              <a:buFont typeface="Arial" charset="0"/>
              <a:buChar char="•"/>
            </a:pPr>
            <a:r>
              <a:rPr lang="zh-CN" altLang="en-US" b="1" dirty="0">
                <a:solidFill>
                  <a:srgbClr val="0033CC"/>
                </a:solidFill>
                <a:latin typeface="Calibri" charset="0"/>
              </a:rPr>
              <a:t>唯一性</a:t>
            </a:r>
            <a:r>
              <a:rPr lang="en-US" altLang="zh-CN" b="1" dirty="0">
                <a:solidFill>
                  <a:srgbClr val="0033CC"/>
                </a:solidFill>
                <a:latin typeface="Calibri" charset="0"/>
              </a:rPr>
              <a:t>: </a:t>
            </a:r>
            <a:r>
              <a:rPr lang="zh-CN" altLang="en-US" dirty="0">
                <a:latin typeface="Calibri" charset="0"/>
              </a:rPr>
              <a:t>形态完全相同虹膜的可能性低于其他组织。</a:t>
            </a:r>
            <a:endParaRPr lang="en-US" altLang="zh-CN" dirty="0">
              <a:latin typeface="Calibri" charset="0"/>
            </a:endParaRPr>
          </a:p>
          <a:p>
            <a:pPr lvl="1">
              <a:lnSpc>
                <a:spcPct val="130000"/>
              </a:lnSpc>
              <a:buFont typeface="Arial" charset="0"/>
              <a:buChar char="•"/>
            </a:pPr>
            <a:r>
              <a:rPr lang="zh-CN" altLang="en-US" b="1" dirty="0">
                <a:solidFill>
                  <a:srgbClr val="0033CC"/>
                </a:solidFill>
                <a:latin typeface="Calibri" charset="0"/>
              </a:rPr>
              <a:t>稳定性</a:t>
            </a:r>
            <a:r>
              <a:rPr lang="en-US" altLang="zh-CN" b="1" dirty="0">
                <a:solidFill>
                  <a:srgbClr val="0033CC"/>
                </a:solidFill>
                <a:latin typeface="Calibri" charset="0"/>
              </a:rPr>
              <a:t>: </a:t>
            </a:r>
            <a:r>
              <a:rPr lang="zh-CN" altLang="en-US" dirty="0" smtClean="0">
                <a:latin typeface="Calibri" charset="0"/>
              </a:rPr>
              <a:t>虹膜由遗传基因决定，在出生之前就应确定下来</a:t>
            </a:r>
            <a:r>
              <a:rPr lang="zh-CN" altLang="en-US" dirty="0">
                <a:latin typeface="Calibri" charset="0"/>
              </a:rPr>
              <a:t>，</a:t>
            </a:r>
            <a:r>
              <a:rPr lang="zh-CN" altLang="en-US" dirty="0" smtClean="0">
                <a:latin typeface="Calibri" charset="0"/>
              </a:rPr>
              <a:t>定型后终身不变。</a:t>
            </a:r>
          </a:p>
          <a:p>
            <a:pPr lvl="1">
              <a:lnSpc>
                <a:spcPct val="130000"/>
              </a:lnSpc>
              <a:buFont typeface="Arial" charset="0"/>
              <a:buChar char="•"/>
            </a:pPr>
            <a:r>
              <a:rPr lang="zh-CN" altLang="en-US" b="1" dirty="0">
                <a:solidFill>
                  <a:srgbClr val="0033CC"/>
                </a:solidFill>
                <a:latin typeface="Calibri" charset="0"/>
              </a:rPr>
              <a:t>防伪性</a:t>
            </a:r>
            <a:r>
              <a:rPr lang="en-US" altLang="zh-CN" b="1" dirty="0">
                <a:solidFill>
                  <a:srgbClr val="0033CC"/>
                </a:solidFill>
                <a:latin typeface="Calibri" charset="0"/>
              </a:rPr>
              <a:t>: </a:t>
            </a:r>
            <a:r>
              <a:rPr lang="zh-CN" altLang="en-US" dirty="0" smtClean="0">
                <a:latin typeface="Calibri" charset="0"/>
              </a:rPr>
              <a:t>不可能在对视觉无严重影响的情况下用外科手术改变虹膜特征。</a:t>
            </a:r>
            <a:endParaRPr lang="zh-CN" altLang="en-US" dirty="0">
              <a:effectLst>
                <a:outerShdw blurRad="38100" dist="38100" dir="2700000" algn="tl">
                  <a:srgbClr val="DDDDDD"/>
                </a:outerShdw>
              </a:effectLst>
              <a:latin typeface="Calibri" charset="0"/>
            </a:endParaRPr>
          </a:p>
        </p:txBody>
      </p:sp>
      <p:sp>
        <p:nvSpPr>
          <p:cNvPr id="3" name="幻灯片编号占位符 2"/>
          <p:cNvSpPr>
            <a:spLocks noGrp="1"/>
          </p:cNvSpPr>
          <p:nvPr>
            <p:ph type="sldNum" sz="quarter" idx="4294967295"/>
          </p:nvPr>
        </p:nvSpPr>
        <p:spPr>
          <a:xfrm>
            <a:off x="6553200" y="6400800"/>
            <a:ext cx="2133600" cy="320675"/>
          </a:xfrm>
        </p:spPr>
        <p:txBody>
          <a:bodyPr/>
          <a:lstStyle/>
          <a:p>
            <a:fld id="{0503CE10-F9D3-4072-A615-6A95AA0B7B65}" type="slidenum">
              <a:rPr lang="zh-CN" altLang="en-US" smtClean="0"/>
              <a:t>10</a:t>
            </a:fld>
            <a:endParaRPr lang="zh-CN" altLang="en-US" dirty="0"/>
          </a:p>
        </p:txBody>
      </p:sp>
      <p:sp>
        <p:nvSpPr>
          <p:cNvPr id="4" name="标题 3"/>
          <p:cNvSpPr>
            <a:spLocks noGrp="1"/>
          </p:cNvSpPr>
          <p:nvPr>
            <p:ph type="title"/>
          </p:nvPr>
        </p:nvSpPr>
        <p:spPr>
          <a:xfrm>
            <a:off x="914400" y="731837"/>
            <a:ext cx="7391400" cy="563563"/>
          </a:xfrm>
        </p:spPr>
        <p:txBody>
          <a:bodyPr/>
          <a:lstStyle/>
          <a:p>
            <a:r>
              <a:rPr kumimoji="1" lang="zh-CN" altLang="en-US" dirty="0" smtClean="0"/>
              <a:t>生物识别技术</a:t>
            </a:r>
            <a:r>
              <a:rPr kumimoji="1" lang="en-US" altLang="zh-CN" dirty="0" smtClean="0"/>
              <a:t>——</a:t>
            </a:r>
            <a:r>
              <a:rPr kumimoji="1" lang="zh-CN" altLang="en-US" dirty="0" smtClean="0"/>
              <a:t>虹膜识别</a:t>
            </a:r>
            <a:endParaRPr kumimoji="1" lang="zh-CN" altLang="en-US" dirty="0"/>
          </a:p>
        </p:txBody>
      </p:sp>
    </p:spTree>
    <p:extLst>
      <p:ext uri="{BB962C8B-B14F-4D97-AF65-F5344CB8AC3E}">
        <p14:creationId xmlns:p14="http://schemas.microsoft.com/office/powerpoint/2010/main" val="3318439645"/>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fade">
                                      <p:cBhvr>
                                        <p:cTn id="15" dur="500"/>
                                        <p:tgtEl>
                                          <p:spTgt spid="2">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2">
                                            <p:txEl>
                                              <p:pRg st="3" end="3"/>
                                            </p:txEl>
                                          </p:spTgt>
                                        </p:tgtEl>
                                        <p:attrNameLst>
                                          <p:attrName>style.visibility</p:attrName>
                                        </p:attrNameLst>
                                      </p:cBhvr>
                                      <p:to>
                                        <p:strVal val="visible"/>
                                      </p:to>
                                    </p:set>
                                    <p:animEffect transition="in" filter="fade">
                                      <p:cBhvr>
                                        <p:cTn id="18" dur="500"/>
                                        <p:tgtEl>
                                          <p:spTgt spid="2">
                                            <p:txEl>
                                              <p:pRg st="3" end="3"/>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animEffect transition="in" filter="fade">
                                      <p:cBhvr>
                                        <p:cTn id="21" dur="500"/>
                                        <p:tgtEl>
                                          <p:spTgt spid="2">
                                            <p:txEl>
                                              <p:pRg st="4" end="4"/>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2">
                                            <p:txEl>
                                              <p:pRg st="5" end="5"/>
                                            </p:txEl>
                                          </p:spTgt>
                                        </p:tgtEl>
                                        <p:attrNameLst>
                                          <p:attrName>style.visibility</p:attrName>
                                        </p:attrNameLst>
                                      </p:cBhvr>
                                      <p:to>
                                        <p:strVal val="visible"/>
                                      </p:to>
                                    </p:set>
                                    <p:animEffect transition="in" filter="fade">
                                      <p:cBhvr>
                                        <p:cTn id="24" dur="500"/>
                                        <p:tgtEl>
                                          <p:spTgt spid="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262890" y="1614169"/>
            <a:ext cx="8652510" cy="5015231"/>
          </a:xfrm>
        </p:spPr>
        <p:txBody>
          <a:bodyPr>
            <a:noAutofit/>
          </a:bodyPr>
          <a:lstStyle/>
          <a:p>
            <a:pPr>
              <a:lnSpc>
                <a:spcPct val="150000"/>
              </a:lnSpc>
              <a:buFont typeface="Wingdings" panose="05000000000000000000" pitchFamily="2" charset="2"/>
              <a:buChar char="n"/>
            </a:pPr>
            <a:r>
              <a:rPr lang="zh-CN" altLang="en-US" sz="2200" b="1" dirty="0" smtClean="0">
                <a:solidFill>
                  <a:srgbClr val="FF0000"/>
                </a:solidFill>
                <a:latin typeface="Calibri" charset="0"/>
              </a:rPr>
              <a:t> 指纹</a:t>
            </a:r>
            <a:r>
              <a:rPr lang="zh-CN" altLang="en-US" sz="2200" b="1" dirty="0">
                <a:solidFill>
                  <a:srgbClr val="FF0000"/>
                </a:solidFill>
                <a:latin typeface="Calibri" charset="0"/>
              </a:rPr>
              <a:t>识别</a:t>
            </a:r>
            <a:r>
              <a:rPr lang="zh-CN" altLang="en-US" sz="2200" dirty="0">
                <a:latin typeface="Calibri" charset="0"/>
              </a:rPr>
              <a:t>是优于其他生物识别技术的身份鉴别方法。因为指纹具有各不相同、终生基本不变的特点，且目前的指纹识别系统已达到操作方便、准确可靠、价格适中的阶段，正逐步应用于民用市场</a:t>
            </a:r>
            <a:r>
              <a:rPr lang="zh-CN" altLang="en-US" sz="2200" dirty="0" smtClean="0">
                <a:latin typeface="Calibri" charset="0"/>
              </a:rPr>
              <a:t>。</a:t>
            </a:r>
            <a:endParaRPr lang="en-US" altLang="zh-CN" sz="2200" dirty="0" smtClean="0">
              <a:latin typeface="Calibri" charset="0"/>
            </a:endParaRPr>
          </a:p>
          <a:p>
            <a:pPr>
              <a:lnSpc>
                <a:spcPct val="160000"/>
              </a:lnSpc>
              <a:buFont typeface="Wingdings" panose="05000000000000000000" pitchFamily="2" charset="2"/>
              <a:buChar char="n"/>
            </a:pPr>
            <a:r>
              <a:rPr lang="zh-CN" altLang="en-US" sz="2200" b="1" dirty="0" smtClean="0">
                <a:solidFill>
                  <a:srgbClr val="FF0000"/>
                </a:solidFill>
                <a:latin typeface="Calibri" charset="0"/>
              </a:rPr>
              <a:t> 应用：</a:t>
            </a:r>
            <a:r>
              <a:rPr lang="zh-CN" altLang="en-US" sz="2200" dirty="0" smtClean="0">
                <a:latin typeface="Calibri" charset="0"/>
              </a:rPr>
              <a:t>刑事案件侦破、手机、笔记本、打卡机</a:t>
            </a:r>
            <a:endParaRPr lang="en-US" altLang="zh-CN" sz="2200" dirty="0">
              <a:latin typeface="Calibri" charset="0"/>
            </a:endParaRPr>
          </a:p>
          <a:p>
            <a:pPr>
              <a:lnSpc>
                <a:spcPct val="160000"/>
              </a:lnSpc>
              <a:buFont typeface="Wingdings" panose="05000000000000000000" pitchFamily="2" charset="2"/>
              <a:buChar char="n"/>
            </a:pPr>
            <a:r>
              <a:rPr lang="zh-CN" altLang="en-US" sz="2200" b="1" dirty="0" smtClean="0">
                <a:solidFill>
                  <a:srgbClr val="FF0000"/>
                </a:solidFill>
                <a:latin typeface="Calibri" charset="0"/>
              </a:rPr>
              <a:t> 指纹</a:t>
            </a:r>
            <a:r>
              <a:rPr lang="zh-CN" altLang="en-US" sz="2200" b="1" dirty="0">
                <a:solidFill>
                  <a:srgbClr val="FF0000"/>
                </a:solidFill>
                <a:latin typeface="Calibri" charset="0"/>
              </a:rPr>
              <a:t>识别的处理流程：</a:t>
            </a:r>
            <a:endParaRPr lang="en-US" altLang="zh-CN" sz="2200" b="1" dirty="0">
              <a:solidFill>
                <a:srgbClr val="FF0000"/>
              </a:solidFill>
              <a:latin typeface="Calibri" charset="0"/>
            </a:endParaRPr>
          </a:p>
          <a:p>
            <a:pPr lvl="1">
              <a:lnSpc>
                <a:spcPct val="160000"/>
              </a:lnSpc>
            </a:pPr>
            <a:r>
              <a:rPr lang="zh-CN" altLang="en-US" sz="2000" dirty="0">
                <a:latin typeface="Calibri" charset="0"/>
              </a:rPr>
              <a:t>通过特殊的光电转换设备和计算机图像处理技术，对活体指纹进行采集、分析和比对，可以迅速、准确地鉴别出个人身份</a:t>
            </a:r>
            <a:r>
              <a:rPr lang="zh-CN" altLang="en-US" sz="2000" dirty="0" smtClean="0">
                <a:latin typeface="Calibri" charset="0"/>
              </a:rPr>
              <a:t>。</a:t>
            </a:r>
            <a:endParaRPr lang="en-US" altLang="zh-CN" sz="2000" dirty="0" smtClean="0">
              <a:latin typeface="Calibri" charset="0"/>
            </a:endParaRPr>
          </a:p>
          <a:p>
            <a:pPr lvl="1">
              <a:lnSpc>
                <a:spcPct val="160000"/>
              </a:lnSpc>
            </a:pPr>
            <a:r>
              <a:rPr lang="zh-CN" altLang="en-US" sz="2000" dirty="0" smtClean="0">
                <a:latin typeface="Calibri" charset="0"/>
              </a:rPr>
              <a:t>一个典型的模式识别系统，包括</a:t>
            </a:r>
            <a:r>
              <a:rPr lang="zh-CN" altLang="en-US" sz="2000" dirty="0">
                <a:latin typeface="Calibri" charset="0"/>
              </a:rPr>
              <a:t>对指纹图像采集、指纹图像处理、特征提取、特征值的比对与匹配等过程。</a:t>
            </a:r>
            <a:endParaRPr lang="zh-CN" altLang="en-US" sz="2000" dirty="0">
              <a:effectLst>
                <a:outerShdw blurRad="38100" dist="38100" dir="2700000" algn="tl">
                  <a:srgbClr val="DDDDDD"/>
                </a:outerShdw>
              </a:effectLst>
              <a:latin typeface="Calibri" charset="0"/>
            </a:endParaRPr>
          </a:p>
          <a:p>
            <a:endParaRPr kumimoji="1" lang="zh-CN" altLang="en-US" sz="2200" dirty="0"/>
          </a:p>
        </p:txBody>
      </p:sp>
      <p:sp>
        <p:nvSpPr>
          <p:cNvPr id="3" name="幻灯片编号占位符 2"/>
          <p:cNvSpPr>
            <a:spLocks noGrp="1"/>
          </p:cNvSpPr>
          <p:nvPr>
            <p:ph type="sldNum" sz="quarter" idx="4294967295"/>
          </p:nvPr>
        </p:nvSpPr>
        <p:spPr>
          <a:xfrm>
            <a:off x="6553200" y="6400800"/>
            <a:ext cx="2133600" cy="320675"/>
          </a:xfrm>
        </p:spPr>
        <p:txBody>
          <a:bodyPr/>
          <a:lstStyle/>
          <a:p>
            <a:fld id="{0503CE10-F9D3-4072-A615-6A95AA0B7B65}" type="slidenum">
              <a:rPr lang="zh-CN" altLang="en-US" smtClean="0"/>
              <a:t>11</a:t>
            </a:fld>
            <a:endParaRPr lang="zh-CN" altLang="en-US" dirty="0"/>
          </a:p>
        </p:txBody>
      </p:sp>
      <p:sp>
        <p:nvSpPr>
          <p:cNvPr id="4" name="标题 3"/>
          <p:cNvSpPr>
            <a:spLocks noGrp="1"/>
          </p:cNvSpPr>
          <p:nvPr>
            <p:ph type="title"/>
          </p:nvPr>
        </p:nvSpPr>
        <p:spPr>
          <a:xfrm>
            <a:off x="914400" y="731837"/>
            <a:ext cx="7391400" cy="563563"/>
          </a:xfrm>
        </p:spPr>
        <p:txBody>
          <a:bodyPr/>
          <a:lstStyle/>
          <a:p>
            <a:r>
              <a:rPr kumimoji="1" lang="zh-CN" altLang="en-US" dirty="0" smtClean="0"/>
              <a:t>生物识别技术</a:t>
            </a:r>
            <a:r>
              <a:rPr kumimoji="1" lang="en-US" altLang="zh-CN" dirty="0" smtClean="0"/>
              <a:t>——</a:t>
            </a:r>
            <a:r>
              <a:rPr kumimoji="1" lang="zh-CN" altLang="en-US" dirty="0" smtClean="0">
                <a:solidFill>
                  <a:srgbClr val="FFFF00"/>
                </a:solidFill>
              </a:rPr>
              <a:t>指纹识别</a:t>
            </a:r>
            <a:endParaRPr kumimoji="1" lang="zh-CN" altLang="en-US" dirty="0">
              <a:solidFill>
                <a:srgbClr val="FFFF00"/>
              </a:solidFill>
            </a:endParaRPr>
          </a:p>
        </p:txBody>
      </p:sp>
    </p:spTree>
    <p:extLst>
      <p:ext uri="{BB962C8B-B14F-4D97-AF65-F5344CB8AC3E}">
        <p14:creationId xmlns:p14="http://schemas.microsoft.com/office/powerpoint/2010/main" val="1419815456"/>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2">
                                            <p:txEl>
                                              <p:pRg st="2" end="2"/>
                                            </p:txEl>
                                          </p:spTgt>
                                        </p:tgtEl>
                                        <p:attrNameLst>
                                          <p:attrName>style.visibility</p:attrName>
                                        </p:attrNameLst>
                                      </p:cBhvr>
                                      <p:to>
                                        <p:strVal val="visible"/>
                                      </p:to>
                                    </p:set>
                                    <p:animEffect transition="in" filter="fade">
                                      <p:cBhvr>
                                        <p:cTn id="16" dur="500"/>
                                        <p:tgtEl>
                                          <p:spTgt spid="2">
                                            <p:txEl>
                                              <p:pRg st="2" end="2"/>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animEffect transition="in" filter="fade">
                                      <p:cBhvr>
                                        <p:cTn id="19" dur="500"/>
                                        <p:tgtEl>
                                          <p:spTgt spid="2">
                                            <p:txEl>
                                              <p:pRg st="3" end="3"/>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2">
                                            <p:txEl>
                                              <p:pRg st="4" end="4"/>
                                            </p:txEl>
                                          </p:spTgt>
                                        </p:tgtEl>
                                        <p:attrNameLst>
                                          <p:attrName>style.visibility</p:attrName>
                                        </p:attrNameLst>
                                      </p:cBhvr>
                                      <p:to>
                                        <p:strVal val="visible"/>
                                      </p:to>
                                    </p:set>
                                    <p:animEffect transition="in" filter="fade">
                                      <p:cBhvr>
                                        <p:cTn id="22" dur="500"/>
                                        <p:tgtEl>
                                          <p:spTgt spid="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幻灯片编号占位符 2"/>
          <p:cNvSpPr>
            <a:spLocks noGrp="1"/>
          </p:cNvSpPr>
          <p:nvPr>
            <p:ph type="sldNum" sz="quarter" idx="4294967295"/>
          </p:nvPr>
        </p:nvSpPr>
        <p:spPr>
          <a:xfrm>
            <a:off x="6553200" y="6400800"/>
            <a:ext cx="2133600" cy="320675"/>
          </a:xfrm>
        </p:spPr>
        <p:txBody>
          <a:bodyPr/>
          <a:lstStyle/>
          <a:p>
            <a:fld id="{0503CE10-F9D3-4072-A615-6A95AA0B7B65}" type="slidenum">
              <a:rPr lang="zh-CN" altLang="en-US" smtClean="0">
                <a:latin typeface="微软雅黑"/>
                <a:ea typeface="微软雅黑"/>
                <a:cs typeface="微软雅黑"/>
              </a:rPr>
              <a:t>12</a:t>
            </a:fld>
            <a:endParaRPr lang="zh-CN" altLang="en-US" dirty="0">
              <a:latin typeface="微软雅黑"/>
              <a:ea typeface="微软雅黑"/>
              <a:cs typeface="微软雅黑"/>
            </a:endParaRPr>
          </a:p>
        </p:txBody>
      </p:sp>
      <p:sp>
        <p:nvSpPr>
          <p:cNvPr id="4" name="标题 3"/>
          <p:cNvSpPr>
            <a:spLocks noGrp="1"/>
          </p:cNvSpPr>
          <p:nvPr>
            <p:ph type="title"/>
          </p:nvPr>
        </p:nvSpPr>
        <p:spPr>
          <a:xfrm>
            <a:off x="442912" y="1611427"/>
            <a:ext cx="2784476" cy="571500"/>
          </a:xfrm>
        </p:spPr>
        <p:txBody>
          <a:bodyPr/>
          <a:lstStyle/>
          <a:p>
            <a:r>
              <a:rPr kumimoji="1" lang="zh-CN" altLang="en-US" sz="2800" dirty="0" smtClean="0">
                <a:solidFill>
                  <a:schemeClr val="tx1"/>
                </a:solidFill>
                <a:latin typeface="微软雅黑"/>
                <a:ea typeface="微软雅黑"/>
                <a:cs typeface="微软雅黑"/>
              </a:rPr>
              <a:t>指纹的总体特征</a:t>
            </a:r>
            <a:endParaRPr kumimoji="1" lang="zh-CN" altLang="en-US" sz="2800" dirty="0">
              <a:solidFill>
                <a:schemeClr val="tx1"/>
              </a:solidFill>
              <a:latin typeface="微软雅黑"/>
              <a:ea typeface="微软雅黑"/>
              <a:cs typeface="微软雅黑"/>
            </a:endParaRPr>
          </a:p>
        </p:txBody>
      </p:sp>
      <p:pic>
        <p:nvPicPr>
          <p:cNvPr id="5"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8888" y="3868738"/>
            <a:ext cx="969962" cy="10477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59113" y="3797300"/>
            <a:ext cx="1093787" cy="12207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7"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04025" y="3868738"/>
            <a:ext cx="962025" cy="10731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32363" y="3797300"/>
            <a:ext cx="1101725" cy="12287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nvGrpSpPr>
          <p:cNvPr id="9" name="Group 94"/>
          <p:cNvGrpSpPr>
            <a:grpSpLocks/>
          </p:cNvGrpSpPr>
          <p:nvPr/>
        </p:nvGrpSpPr>
        <p:grpSpPr bwMode="auto">
          <a:xfrm>
            <a:off x="250825" y="3500438"/>
            <a:ext cx="8713788" cy="1512887"/>
            <a:chOff x="0" y="2015"/>
            <a:chExt cx="5760" cy="968"/>
          </a:xfrm>
        </p:grpSpPr>
        <p:sp>
          <p:nvSpPr>
            <p:cNvPr id="10" name="Rectangle 95"/>
            <p:cNvSpPr>
              <a:spLocks noChangeArrowheads="1"/>
            </p:cNvSpPr>
            <p:nvPr/>
          </p:nvSpPr>
          <p:spPr bwMode="ltGray">
            <a:xfrm>
              <a:off x="0" y="2475"/>
              <a:ext cx="624" cy="48"/>
            </a:xfrm>
            <a:prstGeom prst="rect">
              <a:avLst/>
            </a:prstGeom>
            <a:solidFill>
              <a:srgbClr val="5F5F5F"/>
            </a:solidFill>
            <a:ln w="9525" algn="ctr">
              <a:noFill/>
              <a:miter lim="800000"/>
              <a:headEnd/>
              <a:tailEnd/>
            </a:ln>
          </p:spPr>
          <p:txBody>
            <a:bodyPr wrap="none" anchor="ctr"/>
            <a:lstStyle/>
            <a:p>
              <a:pPr>
                <a:defRPr/>
              </a:pPr>
              <a:endParaRPr lang="zh-CN" altLang="en-US">
                <a:latin typeface="微软雅黑"/>
                <a:ea typeface="微软雅黑"/>
                <a:cs typeface="微软雅黑"/>
              </a:endParaRPr>
            </a:p>
          </p:txBody>
        </p:sp>
        <p:sp>
          <p:nvSpPr>
            <p:cNvPr id="11" name="Rectangle 96"/>
            <p:cNvSpPr>
              <a:spLocks noChangeArrowheads="1"/>
            </p:cNvSpPr>
            <p:nvPr/>
          </p:nvSpPr>
          <p:spPr bwMode="ltGray">
            <a:xfrm>
              <a:off x="5088" y="2471"/>
              <a:ext cx="672" cy="48"/>
            </a:xfrm>
            <a:prstGeom prst="rect">
              <a:avLst/>
            </a:prstGeom>
            <a:solidFill>
              <a:srgbClr val="5F5F5F"/>
            </a:solidFill>
            <a:ln w="9525" algn="ctr">
              <a:noFill/>
              <a:miter lim="800000"/>
              <a:headEnd/>
              <a:tailEnd/>
            </a:ln>
          </p:spPr>
          <p:txBody>
            <a:bodyPr wrap="none" anchor="ctr"/>
            <a:lstStyle/>
            <a:p>
              <a:pPr>
                <a:defRPr/>
              </a:pPr>
              <a:endParaRPr lang="zh-CN" altLang="en-US">
                <a:latin typeface="微软雅黑"/>
                <a:ea typeface="微软雅黑"/>
                <a:cs typeface="微软雅黑"/>
              </a:endParaRPr>
            </a:p>
          </p:txBody>
        </p:sp>
        <p:sp>
          <p:nvSpPr>
            <p:cNvPr id="12" name="Rectangle 97"/>
            <p:cNvSpPr>
              <a:spLocks noChangeArrowheads="1"/>
            </p:cNvSpPr>
            <p:nvPr/>
          </p:nvSpPr>
          <p:spPr bwMode="ltGray">
            <a:xfrm>
              <a:off x="1383" y="2475"/>
              <a:ext cx="501" cy="47"/>
            </a:xfrm>
            <a:prstGeom prst="rect">
              <a:avLst/>
            </a:prstGeom>
            <a:solidFill>
              <a:srgbClr val="5F5F5F"/>
            </a:solidFill>
            <a:ln w="9525" algn="ctr">
              <a:noFill/>
              <a:miter lim="800000"/>
              <a:headEnd/>
              <a:tailEnd/>
            </a:ln>
          </p:spPr>
          <p:txBody>
            <a:bodyPr wrap="none" anchor="ctr"/>
            <a:lstStyle/>
            <a:p>
              <a:pPr>
                <a:defRPr/>
              </a:pPr>
              <a:endParaRPr lang="zh-CN" altLang="en-US">
                <a:latin typeface="微软雅黑"/>
                <a:ea typeface="微软雅黑"/>
                <a:cs typeface="微软雅黑"/>
              </a:endParaRPr>
            </a:p>
          </p:txBody>
        </p:sp>
        <p:sp>
          <p:nvSpPr>
            <p:cNvPr id="13" name="Rectangle 98"/>
            <p:cNvSpPr>
              <a:spLocks noChangeArrowheads="1"/>
            </p:cNvSpPr>
            <p:nvPr/>
          </p:nvSpPr>
          <p:spPr bwMode="ltGray">
            <a:xfrm>
              <a:off x="2639" y="2475"/>
              <a:ext cx="456" cy="47"/>
            </a:xfrm>
            <a:prstGeom prst="rect">
              <a:avLst/>
            </a:prstGeom>
            <a:solidFill>
              <a:srgbClr val="5F5F5F"/>
            </a:solidFill>
            <a:ln w="9525" algn="ctr">
              <a:noFill/>
              <a:miter lim="800000"/>
              <a:headEnd/>
              <a:tailEnd/>
            </a:ln>
          </p:spPr>
          <p:txBody>
            <a:bodyPr wrap="none" anchor="ctr"/>
            <a:lstStyle/>
            <a:p>
              <a:pPr>
                <a:defRPr/>
              </a:pPr>
              <a:endParaRPr lang="zh-CN" altLang="en-US">
                <a:latin typeface="微软雅黑"/>
                <a:ea typeface="微软雅黑"/>
                <a:cs typeface="微软雅黑"/>
              </a:endParaRPr>
            </a:p>
          </p:txBody>
        </p:sp>
        <p:sp>
          <p:nvSpPr>
            <p:cNvPr id="14" name="Rectangle 99"/>
            <p:cNvSpPr>
              <a:spLocks noChangeArrowheads="1"/>
            </p:cNvSpPr>
            <p:nvPr/>
          </p:nvSpPr>
          <p:spPr bwMode="ltGray">
            <a:xfrm>
              <a:off x="3861" y="2475"/>
              <a:ext cx="476" cy="47"/>
            </a:xfrm>
            <a:prstGeom prst="rect">
              <a:avLst/>
            </a:prstGeom>
            <a:solidFill>
              <a:srgbClr val="5F5F5F"/>
            </a:solidFill>
            <a:ln w="9525" algn="ctr">
              <a:noFill/>
              <a:miter lim="800000"/>
              <a:headEnd/>
              <a:tailEnd/>
            </a:ln>
          </p:spPr>
          <p:txBody>
            <a:bodyPr wrap="none" anchor="ctr"/>
            <a:lstStyle/>
            <a:p>
              <a:pPr>
                <a:defRPr/>
              </a:pPr>
              <a:endParaRPr lang="zh-CN" altLang="en-US">
                <a:latin typeface="微软雅黑"/>
                <a:ea typeface="微软雅黑"/>
                <a:cs typeface="微软雅黑"/>
              </a:endParaRPr>
            </a:p>
          </p:txBody>
        </p:sp>
        <p:sp>
          <p:nvSpPr>
            <p:cNvPr id="15" name="AutoShape 100"/>
            <p:cNvSpPr>
              <a:spLocks noChangeArrowheads="1"/>
            </p:cNvSpPr>
            <p:nvPr/>
          </p:nvSpPr>
          <p:spPr bwMode="ltGray">
            <a:xfrm>
              <a:off x="1838" y="2072"/>
              <a:ext cx="831" cy="911"/>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16 w 21600"/>
                <a:gd name="T13" fmla="*/ 0 h 21600"/>
                <a:gd name="T14" fmla="*/ 21184 w 21600"/>
                <a:gd name="T15" fmla="*/ 13396 h 21600"/>
              </a:gdLst>
              <a:ahLst/>
              <a:cxnLst>
                <a:cxn ang="T8">
                  <a:pos x="T0" y="T1"/>
                </a:cxn>
                <a:cxn ang="T9">
                  <a:pos x="T2" y="T3"/>
                </a:cxn>
                <a:cxn ang="T10">
                  <a:pos x="T4" y="T5"/>
                </a:cxn>
                <a:cxn ang="T11">
                  <a:pos x="T6" y="T7"/>
                </a:cxn>
              </a:cxnLst>
              <a:rect l="T12" t="T13" r="T14" b="T15"/>
              <a:pathLst>
                <a:path w="21600" h="21600">
                  <a:moveTo>
                    <a:pt x="1213" y="10670"/>
                  </a:moveTo>
                  <a:cubicBezTo>
                    <a:pt x="1284" y="5426"/>
                    <a:pt x="5555" y="1212"/>
                    <a:pt x="10800" y="1213"/>
                  </a:cubicBezTo>
                  <a:cubicBezTo>
                    <a:pt x="16044" y="1213"/>
                    <a:pt x="20315" y="5426"/>
                    <a:pt x="20386" y="10670"/>
                  </a:cubicBezTo>
                  <a:lnTo>
                    <a:pt x="21599" y="10653"/>
                  </a:lnTo>
                  <a:cubicBezTo>
                    <a:pt x="21518" y="4746"/>
                    <a:pt x="16707" y="-1"/>
                    <a:pt x="10799" y="0"/>
                  </a:cubicBezTo>
                  <a:cubicBezTo>
                    <a:pt x="4892" y="0"/>
                    <a:pt x="81" y="4746"/>
                    <a:pt x="0" y="10653"/>
                  </a:cubicBezTo>
                  <a:close/>
                </a:path>
              </a:pathLst>
            </a:custGeom>
            <a:solidFill>
              <a:srgbClr val="5F5F5F"/>
            </a:solidFill>
            <a:ln w="9525" algn="ctr">
              <a:noFill/>
              <a:miter lim="800000"/>
              <a:headEnd/>
              <a:tailEnd/>
            </a:ln>
          </p:spPr>
          <p:txBody>
            <a:bodyPr wrap="none" anchor="ctr"/>
            <a:lstStyle/>
            <a:p>
              <a:pPr>
                <a:defRPr/>
              </a:pPr>
              <a:endParaRPr lang="zh-CN" altLang="en-US">
                <a:latin typeface="微软雅黑"/>
                <a:ea typeface="微软雅黑"/>
                <a:cs typeface="微软雅黑"/>
              </a:endParaRPr>
            </a:p>
          </p:txBody>
        </p:sp>
        <p:sp>
          <p:nvSpPr>
            <p:cNvPr id="16" name="AutoShape 101"/>
            <p:cNvSpPr>
              <a:spLocks noChangeArrowheads="1"/>
            </p:cNvSpPr>
            <p:nvPr/>
          </p:nvSpPr>
          <p:spPr bwMode="ltGray">
            <a:xfrm>
              <a:off x="4297" y="2072"/>
              <a:ext cx="831" cy="911"/>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16 w 21600"/>
                <a:gd name="T13" fmla="*/ 0 h 21600"/>
                <a:gd name="T14" fmla="*/ 21184 w 21600"/>
                <a:gd name="T15" fmla="*/ 13396 h 21600"/>
              </a:gdLst>
              <a:ahLst/>
              <a:cxnLst>
                <a:cxn ang="T8">
                  <a:pos x="T0" y="T1"/>
                </a:cxn>
                <a:cxn ang="T9">
                  <a:pos x="T2" y="T3"/>
                </a:cxn>
                <a:cxn ang="T10">
                  <a:pos x="T4" y="T5"/>
                </a:cxn>
                <a:cxn ang="T11">
                  <a:pos x="T6" y="T7"/>
                </a:cxn>
              </a:cxnLst>
              <a:rect l="T12" t="T13" r="T14" b="T15"/>
              <a:pathLst>
                <a:path w="21600" h="21600">
                  <a:moveTo>
                    <a:pt x="1213" y="10670"/>
                  </a:moveTo>
                  <a:cubicBezTo>
                    <a:pt x="1284" y="5426"/>
                    <a:pt x="5555" y="1212"/>
                    <a:pt x="10800" y="1213"/>
                  </a:cubicBezTo>
                  <a:cubicBezTo>
                    <a:pt x="16044" y="1213"/>
                    <a:pt x="20315" y="5426"/>
                    <a:pt x="20386" y="10670"/>
                  </a:cubicBezTo>
                  <a:lnTo>
                    <a:pt x="21599" y="10653"/>
                  </a:lnTo>
                  <a:cubicBezTo>
                    <a:pt x="21518" y="4746"/>
                    <a:pt x="16707" y="-1"/>
                    <a:pt x="10799" y="0"/>
                  </a:cubicBezTo>
                  <a:cubicBezTo>
                    <a:pt x="4892" y="0"/>
                    <a:pt x="81" y="4746"/>
                    <a:pt x="0" y="10653"/>
                  </a:cubicBezTo>
                  <a:close/>
                </a:path>
              </a:pathLst>
            </a:custGeom>
            <a:solidFill>
              <a:srgbClr val="5F5F5F"/>
            </a:solidFill>
            <a:ln w="9525" algn="ctr">
              <a:noFill/>
              <a:miter lim="800000"/>
              <a:headEnd/>
              <a:tailEnd/>
            </a:ln>
          </p:spPr>
          <p:txBody>
            <a:bodyPr wrap="none" anchor="ctr"/>
            <a:lstStyle/>
            <a:p>
              <a:pPr>
                <a:defRPr/>
              </a:pPr>
              <a:endParaRPr lang="zh-CN" altLang="en-US">
                <a:latin typeface="微软雅黑"/>
                <a:ea typeface="微软雅黑"/>
                <a:cs typeface="微软雅黑"/>
              </a:endParaRPr>
            </a:p>
          </p:txBody>
        </p:sp>
        <p:sp>
          <p:nvSpPr>
            <p:cNvPr id="17" name="AutoShape 102"/>
            <p:cNvSpPr>
              <a:spLocks noChangeArrowheads="1"/>
            </p:cNvSpPr>
            <p:nvPr/>
          </p:nvSpPr>
          <p:spPr bwMode="ltGray">
            <a:xfrm flipV="1">
              <a:off x="603" y="2015"/>
              <a:ext cx="831" cy="911"/>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16 w 21600"/>
                <a:gd name="T13" fmla="*/ 0 h 21600"/>
                <a:gd name="T14" fmla="*/ 21184 w 21600"/>
                <a:gd name="T15" fmla="*/ 13396 h 21600"/>
              </a:gdLst>
              <a:ahLst/>
              <a:cxnLst>
                <a:cxn ang="T8">
                  <a:pos x="T0" y="T1"/>
                </a:cxn>
                <a:cxn ang="T9">
                  <a:pos x="T2" y="T3"/>
                </a:cxn>
                <a:cxn ang="T10">
                  <a:pos x="T4" y="T5"/>
                </a:cxn>
                <a:cxn ang="T11">
                  <a:pos x="T6" y="T7"/>
                </a:cxn>
              </a:cxnLst>
              <a:rect l="T12" t="T13" r="T14" b="T15"/>
              <a:pathLst>
                <a:path w="21600" h="21600">
                  <a:moveTo>
                    <a:pt x="1213" y="10670"/>
                  </a:moveTo>
                  <a:cubicBezTo>
                    <a:pt x="1284" y="5426"/>
                    <a:pt x="5555" y="1212"/>
                    <a:pt x="10800" y="1213"/>
                  </a:cubicBezTo>
                  <a:cubicBezTo>
                    <a:pt x="16044" y="1213"/>
                    <a:pt x="20315" y="5426"/>
                    <a:pt x="20386" y="10670"/>
                  </a:cubicBezTo>
                  <a:lnTo>
                    <a:pt x="21599" y="10653"/>
                  </a:lnTo>
                  <a:cubicBezTo>
                    <a:pt x="21518" y="4746"/>
                    <a:pt x="16707" y="-1"/>
                    <a:pt x="10799" y="0"/>
                  </a:cubicBezTo>
                  <a:cubicBezTo>
                    <a:pt x="4892" y="0"/>
                    <a:pt x="81" y="4746"/>
                    <a:pt x="0" y="10653"/>
                  </a:cubicBezTo>
                  <a:close/>
                </a:path>
              </a:pathLst>
            </a:custGeom>
            <a:solidFill>
              <a:srgbClr val="5F5F5F"/>
            </a:solidFill>
            <a:ln w="9525" algn="ctr">
              <a:noFill/>
              <a:miter lim="800000"/>
              <a:headEnd/>
              <a:tailEnd/>
            </a:ln>
          </p:spPr>
          <p:txBody>
            <a:bodyPr wrap="none" anchor="ctr"/>
            <a:lstStyle/>
            <a:p>
              <a:pPr>
                <a:defRPr/>
              </a:pPr>
              <a:endParaRPr lang="zh-CN" altLang="en-US">
                <a:latin typeface="微软雅黑"/>
                <a:ea typeface="微软雅黑"/>
                <a:cs typeface="微软雅黑"/>
              </a:endParaRPr>
            </a:p>
          </p:txBody>
        </p:sp>
        <p:sp>
          <p:nvSpPr>
            <p:cNvPr id="18" name="AutoShape 103"/>
            <p:cNvSpPr>
              <a:spLocks noChangeArrowheads="1"/>
            </p:cNvSpPr>
            <p:nvPr/>
          </p:nvSpPr>
          <p:spPr bwMode="ltGray">
            <a:xfrm flipV="1">
              <a:off x="3063" y="2015"/>
              <a:ext cx="831" cy="911"/>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16 w 21600"/>
                <a:gd name="T13" fmla="*/ 0 h 21600"/>
                <a:gd name="T14" fmla="*/ 21184 w 21600"/>
                <a:gd name="T15" fmla="*/ 13396 h 21600"/>
              </a:gdLst>
              <a:ahLst/>
              <a:cxnLst>
                <a:cxn ang="T8">
                  <a:pos x="T0" y="T1"/>
                </a:cxn>
                <a:cxn ang="T9">
                  <a:pos x="T2" y="T3"/>
                </a:cxn>
                <a:cxn ang="T10">
                  <a:pos x="T4" y="T5"/>
                </a:cxn>
                <a:cxn ang="T11">
                  <a:pos x="T6" y="T7"/>
                </a:cxn>
              </a:cxnLst>
              <a:rect l="T12" t="T13" r="T14" b="T15"/>
              <a:pathLst>
                <a:path w="21600" h="21600">
                  <a:moveTo>
                    <a:pt x="1213" y="10670"/>
                  </a:moveTo>
                  <a:cubicBezTo>
                    <a:pt x="1284" y="5426"/>
                    <a:pt x="5555" y="1212"/>
                    <a:pt x="10800" y="1213"/>
                  </a:cubicBezTo>
                  <a:cubicBezTo>
                    <a:pt x="16044" y="1213"/>
                    <a:pt x="20315" y="5426"/>
                    <a:pt x="20386" y="10670"/>
                  </a:cubicBezTo>
                  <a:lnTo>
                    <a:pt x="21599" y="10653"/>
                  </a:lnTo>
                  <a:cubicBezTo>
                    <a:pt x="21518" y="4746"/>
                    <a:pt x="16707" y="-1"/>
                    <a:pt x="10799" y="0"/>
                  </a:cubicBezTo>
                  <a:cubicBezTo>
                    <a:pt x="4892" y="0"/>
                    <a:pt x="81" y="4746"/>
                    <a:pt x="0" y="10653"/>
                  </a:cubicBezTo>
                  <a:close/>
                </a:path>
              </a:pathLst>
            </a:custGeom>
            <a:solidFill>
              <a:srgbClr val="5F5F5F"/>
            </a:solidFill>
            <a:ln w="9525" algn="ctr">
              <a:noFill/>
              <a:miter lim="800000"/>
              <a:headEnd/>
              <a:tailEnd/>
            </a:ln>
          </p:spPr>
          <p:txBody>
            <a:bodyPr wrap="none" anchor="ctr"/>
            <a:lstStyle/>
            <a:p>
              <a:pPr>
                <a:defRPr/>
              </a:pPr>
              <a:endParaRPr lang="zh-CN" altLang="en-US">
                <a:latin typeface="微软雅黑"/>
                <a:ea typeface="微软雅黑"/>
                <a:cs typeface="微软雅黑"/>
              </a:endParaRPr>
            </a:p>
          </p:txBody>
        </p:sp>
      </p:grpSp>
      <p:grpSp>
        <p:nvGrpSpPr>
          <p:cNvPr id="19" name="组合 207"/>
          <p:cNvGrpSpPr>
            <a:grpSpLocks/>
          </p:cNvGrpSpPr>
          <p:nvPr/>
        </p:nvGrpSpPr>
        <p:grpSpPr bwMode="auto">
          <a:xfrm>
            <a:off x="611188" y="5021263"/>
            <a:ext cx="2305050" cy="1414462"/>
            <a:chOff x="896938" y="4681538"/>
            <a:chExt cx="1701800" cy="1413424"/>
          </a:xfrm>
        </p:grpSpPr>
        <p:sp>
          <p:nvSpPr>
            <p:cNvPr id="20" name="Line 74"/>
            <p:cNvSpPr>
              <a:spLocks noChangeShapeType="1"/>
            </p:cNvSpPr>
            <p:nvPr/>
          </p:nvSpPr>
          <p:spPr bwMode="gray">
            <a:xfrm>
              <a:off x="1765418" y="4681538"/>
              <a:ext cx="0" cy="334716"/>
            </a:xfrm>
            <a:prstGeom prst="line">
              <a:avLst/>
            </a:prstGeom>
            <a:noFill/>
            <a:ln w="19050">
              <a:solidFill>
                <a:schemeClr val="tx1"/>
              </a:solidFill>
              <a:round/>
              <a:headEnd/>
              <a:tailEnd/>
            </a:ln>
          </p:spPr>
          <p:txBody>
            <a:bodyPr/>
            <a:lstStyle/>
            <a:p>
              <a:pPr>
                <a:defRPr/>
              </a:pPr>
              <a:endParaRPr lang="zh-CN" altLang="en-US">
                <a:latin typeface="微软雅黑"/>
                <a:ea typeface="微软雅黑"/>
                <a:cs typeface="微软雅黑"/>
              </a:endParaRPr>
            </a:p>
          </p:txBody>
        </p:sp>
        <p:sp>
          <p:nvSpPr>
            <p:cNvPr id="21" name="Line 75"/>
            <p:cNvSpPr>
              <a:spLocks noChangeShapeType="1"/>
            </p:cNvSpPr>
            <p:nvPr/>
          </p:nvSpPr>
          <p:spPr bwMode="gray">
            <a:xfrm flipH="1">
              <a:off x="1009454" y="5025772"/>
              <a:ext cx="1495521" cy="0"/>
            </a:xfrm>
            <a:prstGeom prst="line">
              <a:avLst/>
            </a:prstGeom>
            <a:noFill/>
            <a:ln w="19050">
              <a:solidFill>
                <a:schemeClr val="tx1"/>
              </a:solidFill>
              <a:prstDash val="sysDot"/>
              <a:round/>
              <a:headEnd/>
              <a:tailEnd/>
            </a:ln>
          </p:spPr>
          <p:txBody>
            <a:bodyPr/>
            <a:lstStyle/>
            <a:p>
              <a:pPr>
                <a:defRPr/>
              </a:pPr>
              <a:endParaRPr lang="zh-CN" altLang="en-US">
                <a:latin typeface="微软雅黑"/>
                <a:ea typeface="微软雅黑"/>
                <a:cs typeface="微软雅黑"/>
              </a:endParaRPr>
            </a:p>
          </p:txBody>
        </p:sp>
        <p:sp>
          <p:nvSpPr>
            <p:cNvPr id="22" name="Text Box 76"/>
            <p:cNvSpPr txBox="1">
              <a:spLocks noChangeArrowheads="1"/>
            </p:cNvSpPr>
            <p:nvPr/>
          </p:nvSpPr>
          <p:spPr bwMode="gray">
            <a:xfrm>
              <a:off x="896938" y="5079708"/>
              <a:ext cx="1701800" cy="1015254"/>
            </a:xfrm>
            <a:prstGeom prst="rect">
              <a:avLst/>
            </a:prstGeom>
            <a:noFill/>
            <a:ln w="9525" algn="ctr">
              <a:noFill/>
              <a:miter lim="800000"/>
              <a:headEnd/>
              <a:tailEnd/>
            </a:ln>
          </p:spPr>
          <p:txBody>
            <a:bodyPr>
              <a:spAutoFit/>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r>
                <a:rPr lang="zh-CN" altLang="en-US" sz="2000" b="1" dirty="0">
                  <a:solidFill>
                    <a:srgbClr val="FF0000"/>
                  </a:solidFill>
                  <a:latin typeface="微软雅黑"/>
                  <a:ea typeface="微软雅黑"/>
                  <a:cs typeface="微软雅黑"/>
                </a:rPr>
                <a:t>纹型：</a:t>
              </a:r>
              <a:r>
                <a:rPr lang="zh-CN" altLang="en-US" sz="2000" dirty="0">
                  <a:latin typeface="微软雅黑"/>
                  <a:ea typeface="微软雅黑"/>
                  <a:cs typeface="微软雅黑"/>
                </a:rPr>
                <a:t>三种基本纹型包括：环型、弓型和螺旋型</a:t>
              </a:r>
            </a:p>
          </p:txBody>
        </p:sp>
      </p:grpSp>
      <p:grpSp>
        <p:nvGrpSpPr>
          <p:cNvPr id="23" name="组合 210"/>
          <p:cNvGrpSpPr>
            <a:grpSpLocks/>
          </p:cNvGrpSpPr>
          <p:nvPr/>
        </p:nvGrpSpPr>
        <p:grpSpPr bwMode="auto">
          <a:xfrm>
            <a:off x="5867400" y="2492375"/>
            <a:ext cx="2881313" cy="1093788"/>
            <a:chOff x="6695380" y="2348684"/>
            <a:chExt cx="1797142" cy="1093016"/>
          </a:xfrm>
        </p:grpSpPr>
        <p:sp>
          <p:nvSpPr>
            <p:cNvPr id="24" name="Line 81"/>
            <p:cNvSpPr>
              <a:spLocks noChangeShapeType="1"/>
            </p:cNvSpPr>
            <p:nvPr/>
          </p:nvSpPr>
          <p:spPr bwMode="gray">
            <a:xfrm>
              <a:off x="7633063" y="3106973"/>
              <a:ext cx="0" cy="334727"/>
            </a:xfrm>
            <a:prstGeom prst="line">
              <a:avLst/>
            </a:prstGeom>
            <a:noFill/>
            <a:ln w="19050">
              <a:solidFill>
                <a:schemeClr val="tx1"/>
              </a:solidFill>
              <a:round/>
              <a:headEnd/>
              <a:tailEnd/>
            </a:ln>
          </p:spPr>
          <p:txBody>
            <a:bodyPr/>
            <a:lstStyle/>
            <a:p>
              <a:pPr>
                <a:defRPr/>
              </a:pPr>
              <a:endParaRPr lang="zh-CN" altLang="en-US">
                <a:latin typeface="微软雅黑"/>
                <a:ea typeface="微软雅黑"/>
                <a:cs typeface="微软雅黑"/>
              </a:endParaRPr>
            </a:p>
          </p:txBody>
        </p:sp>
        <p:sp>
          <p:nvSpPr>
            <p:cNvPr id="25" name="Line 82"/>
            <p:cNvSpPr>
              <a:spLocks noChangeShapeType="1"/>
            </p:cNvSpPr>
            <p:nvPr/>
          </p:nvSpPr>
          <p:spPr bwMode="gray">
            <a:xfrm flipH="1">
              <a:off x="6768652" y="3105388"/>
              <a:ext cx="1632775" cy="0"/>
            </a:xfrm>
            <a:prstGeom prst="line">
              <a:avLst/>
            </a:prstGeom>
            <a:noFill/>
            <a:ln w="19050">
              <a:solidFill>
                <a:schemeClr val="tx1"/>
              </a:solidFill>
              <a:prstDash val="sysDot"/>
              <a:round/>
              <a:headEnd/>
              <a:tailEnd/>
            </a:ln>
          </p:spPr>
          <p:txBody>
            <a:bodyPr/>
            <a:lstStyle/>
            <a:p>
              <a:pPr>
                <a:defRPr/>
              </a:pPr>
              <a:endParaRPr lang="zh-CN" altLang="en-US">
                <a:latin typeface="微软雅黑"/>
                <a:ea typeface="微软雅黑"/>
                <a:cs typeface="微软雅黑"/>
              </a:endParaRPr>
            </a:p>
          </p:txBody>
        </p:sp>
        <p:sp>
          <p:nvSpPr>
            <p:cNvPr id="26" name="Text Box 83"/>
            <p:cNvSpPr txBox="1">
              <a:spLocks noChangeArrowheads="1"/>
            </p:cNvSpPr>
            <p:nvPr/>
          </p:nvSpPr>
          <p:spPr bwMode="gray">
            <a:xfrm>
              <a:off x="6695380" y="2348684"/>
              <a:ext cx="1797142" cy="707525"/>
            </a:xfrm>
            <a:prstGeom prst="rect">
              <a:avLst/>
            </a:prstGeom>
            <a:noFill/>
            <a:ln w="9525" algn="ctr">
              <a:noFill/>
              <a:miter lim="800000"/>
              <a:headEnd/>
              <a:tailEnd/>
            </a:ln>
          </p:spPr>
          <p:txBody>
            <a:bodyPr>
              <a:spAutoFit/>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r>
                <a:rPr lang="zh-CN" altLang="en-US" sz="2000" b="1" dirty="0">
                  <a:solidFill>
                    <a:srgbClr val="FF0000"/>
                  </a:solidFill>
                  <a:latin typeface="微软雅黑"/>
                  <a:ea typeface="微软雅黑"/>
                  <a:cs typeface="微软雅黑"/>
                </a:rPr>
                <a:t>纹数：</a:t>
              </a:r>
              <a:r>
                <a:rPr lang="zh-CN" altLang="en-US" sz="2000" dirty="0">
                  <a:latin typeface="微软雅黑"/>
                  <a:ea typeface="微软雅黑"/>
                  <a:cs typeface="微软雅黑"/>
                </a:rPr>
                <a:t>模式区内指纹纹路的数量。</a:t>
              </a:r>
            </a:p>
          </p:txBody>
        </p:sp>
      </p:grpSp>
      <p:grpSp>
        <p:nvGrpSpPr>
          <p:cNvPr id="27" name="组合 208"/>
          <p:cNvGrpSpPr>
            <a:grpSpLocks/>
          </p:cNvGrpSpPr>
          <p:nvPr/>
        </p:nvGrpSpPr>
        <p:grpSpPr bwMode="auto">
          <a:xfrm>
            <a:off x="1835150" y="2357438"/>
            <a:ext cx="3889375" cy="1397000"/>
            <a:chOff x="2343904" y="1988840"/>
            <a:chExt cx="2737573" cy="1396876"/>
          </a:xfrm>
        </p:grpSpPr>
        <p:sp>
          <p:nvSpPr>
            <p:cNvPr id="28" name="Line 84"/>
            <p:cNvSpPr>
              <a:spLocks noChangeShapeType="1"/>
            </p:cNvSpPr>
            <p:nvPr/>
          </p:nvSpPr>
          <p:spPr bwMode="gray">
            <a:xfrm>
              <a:off x="3622183" y="3050783"/>
              <a:ext cx="0" cy="334933"/>
            </a:xfrm>
            <a:prstGeom prst="line">
              <a:avLst/>
            </a:prstGeom>
            <a:noFill/>
            <a:ln w="19050">
              <a:solidFill>
                <a:schemeClr val="tx1"/>
              </a:solidFill>
              <a:round/>
              <a:headEnd/>
              <a:tailEnd/>
            </a:ln>
          </p:spPr>
          <p:txBody>
            <a:bodyPr/>
            <a:lstStyle/>
            <a:p>
              <a:pPr>
                <a:defRPr/>
              </a:pPr>
              <a:endParaRPr lang="zh-CN" altLang="en-US">
                <a:latin typeface="微软雅黑"/>
                <a:ea typeface="微软雅黑"/>
                <a:cs typeface="微软雅黑"/>
              </a:endParaRPr>
            </a:p>
          </p:txBody>
        </p:sp>
        <p:sp>
          <p:nvSpPr>
            <p:cNvPr id="29" name="Line 85"/>
            <p:cNvSpPr>
              <a:spLocks noChangeShapeType="1"/>
            </p:cNvSpPr>
            <p:nvPr/>
          </p:nvSpPr>
          <p:spPr bwMode="gray">
            <a:xfrm flipH="1">
              <a:off x="2394186" y="3049196"/>
              <a:ext cx="2535327" cy="0"/>
            </a:xfrm>
            <a:prstGeom prst="line">
              <a:avLst/>
            </a:prstGeom>
            <a:noFill/>
            <a:ln w="19050">
              <a:solidFill>
                <a:schemeClr val="tx1"/>
              </a:solidFill>
              <a:prstDash val="sysDot"/>
              <a:round/>
              <a:headEnd/>
              <a:tailEnd/>
            </a:ln>
          </p:spPr>
          <p:txBody>
            <a:bodyPr/>
            <a:lstStyle/>
            <a:p>
              <a:pPr>
                <a:defRPr/>
              </a:pPr>
              <a:endParaRPr lang="zh-CN" altLang="en-US">
                <a:latin typeface="微软雅黑"/>
                <a:ea typeface="微软雅黑"/>
                <a:cs typeface="微软雅黑"/>
              </a:endParaRPr>
            </a:p>
          </p:txBody>
        </p:sp>
        <p:sp>
          <p:nvSpPr>
            <p:cNvPr id="30" name="Text Box 86"/>
            <p:cNvSpPr txBox="1">
              <a:spLocks noChangeArrowheads="1"/>
            </p:cNvSpPr>
            <p:nvPr/>
          </p:nvSpPr>
          <p:spPr bwMode="gray">
            <a:xfrm>
              <a:off x="2343904" y="1988840"/>
              <a:ext cx="2737573" cy="1015910"/>
            </a:xfrm>
            <a:prstGeom prst="rect">
              <a:avLst/>
            </a:prstGeom>
            <a:noFill/>
            <a:ln w="9525" algn="ctr">
              <a:noFill/>
              <a:miter lim="800000"/>
              <a:headEnd/>
              <a:tailEnd/>
            </a:ln>
          </p:spPr>
          <p:txBody>
            <a:bodyPr>
              <a:spAutoFit/>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r>
                <a:rPr lang="zh-CN" altLang="en-US" sz="2000" b="1" dirty="0">
                  <a:solidFill>
                    <a:srgbClr val="FF0000"/>
                  </a:solidFill>
                  <a:latin typeface="微软雅黑"/>
                  <a:ea typeface="微软雅黑"/>
                  <a:cs typeface="微软雅黑"/>
                </a:rPr>
                <a:t>模式区：</a:t>
              </a:r>
              <a:r>
                <a:rPr lang="zh-CN" altLang="en-US" sz="2000" dirty="0">
                  <a:latin typeface="微软雅黑"/>
                  <a:ea typeface="微软雅黑"/>
                  <a:cs typeface="微软雅黑"/>
                </a:rPr>
                <a:t>指纹上包含总体特征的区域，即从模式区就能够分辨出指纹是属于那一种类型的</a:t>
              </a:r>
            </a:p>
          </p:txBody>
        </p:sp>
      </p:grpSp>
      <p:grpSp>
        <p:nvGrpSpPr>
          <p:cNvPr id="31" name="组合 209"/>
          <p:cNvGrpSpPr>
            <a:grpSpLocks/>
          </p:cNvGrpSpPr>
          <p:nvPr/>
        </p:nvGrpSpPr>
        <p:grpSpPr bwMode="auto">
          <a:xfrm>
            <a:off x="3276600" y="5062875"/>
            <a:ext cx="4671404" cy="1414125"/>
            <a:chOff x="4204151" y="4681538"/>
            <a:chExt cx="2984970" cy="1413289"/>
          </a:xfrm>
        </p:grpSpPr>
        <p:sp>
          <p:nvSpPr>
            <p:cNvPr id="32" name="Line 87"/>
            <p:cNvSpPr>
              <a:spLocks noChangeShapeType="1"/>
            </p:cNvSpPr>
            <p:nvPr/>
          </p:nvSpPr>
          <p:spPr bwMode="gray">
            <a:xfrm>
              <a:off x="5648647" y="4681538"/>
              <a:ext cx="0" cy="334764"/>
            </a:xfrm>
            <a:prstGeom prst="line">
              <a:avLst/>
            </a:prstGeom>
            <a:noFill/>
            <a:ln w="19050">
              <a:solidFill>
                <a:schemeClr val="tx1"/>
              </a:solidFill>
              <a:round/>
              <a:headEnd/>
              <a:tailEnd/>
            </a:ln>
          </p:spPr>
          <p:txBody>
            <a:bodyPr/>
            <a:lstStyle/>
            <a:p>
              <a:pPr>
                <a:defRPr/>
              </a:pPr>
              <a:endParaRPr lang="zh-CN" altLang="en-US">
                <a:latin typeface="微软雅黑"/>
                <a:ea typeface="微软雅黑"/>
                <a:cs typeface="微软雅黑"/>
              </a:endParaRPr>
            </a:p>
          </p:txBody>
        </p:sp>
        <p:sp>
          <p:nvSpPr>
            <p:cNvPr id="33" name="Line 88"/>
            <p:cNvSpPr>
              <a:spLocks noChangeShapeType="1"/>
            </p:cNvSpPr>
            <p:nvPr/>
          </p:nvSpPr>
          <p:spPr bwMode="gray">
            <a:xfrm flipH="1" flipV="1">
              <a:off x="4204151" y="5011543"/>
              <a:ext cx="2760164" cy="0"/>
            </a:xfrm>
            <a:prstGeom prst="line">
              <a:avLst/>
            </a:prstGeom>
            <a:noFill/>
            <a:ln w="19050">
              <a:solidFill>
                <a:schemeClr val="tx1"/>
              </a:solidFill>
              <a:prstDash val="sysDot"/>
              <a:round/>
              <a:headEnd/>
              <a:tailEnd/>
            </a:ln>
          </p:spPr>
          <p:txBody>
            <a:bodyPr/>
            <a:lstStyle/>
            <a:p>
              <a:pPr>
                <a:defRPr/>
              </a:pPr>
              <a:endParaRPr lang="zh-CN" altLang="en-US">
                <a:latin typeface="微软雅黑"/>
                <a:ea typeface="微软雅黑"/>
                <a:cs typeface="微软雅黑"/>
              </a:endParaRPr>
            </a:p>
          </p:txBody>
        </p:sp>
        <p:sp>
          <p:nvSpPr>
            <p:cNvPr id="34" name="Text Box 89"/>
            <p:cNvSpPr txBox="1">
              <a:spLocks noChangeArrowheads="1"/>
            </p:cNvSpPr>
            <p:nvPr/>
          </p:nvSpPr>
          <p:spPr bwMode="gray">
            <a:xfrm>
              <a:off x="4204151" y="5079764"/>
              <a:ext cx="2984970" cy="1015063"/>
            </a:xfrm>
            <a:prstGeom prst="rect">
              <a:avLst/>
            </a:prstGeom>
            <a:noFill/>
            <a:ln w="9525" algn="ctr">
              <a:noFill/>
              <a:miter lim="800000"/>
              <a:headEnd/>
              <a:tailEnd/>
            </a:ln>
          </p:spPr>
          <p:txBody>
            <a:bodyPr wrap="square">
              <a:spAutoFit/>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r>
                <a:rPr lang="zh-CN" altLang="en-US" sz="2000" b="1" dirty="0">
                  <a:solidFill>
                    <a:srgbClr val="FF0000"/>
                  </a:solidFill>
                  <a:latin typeface="微软雅黑"/>
                  <a:ea typeface="微软雅黑"/>
                  <a:cs typeface="微软雅黑"/>
                </a:rPr>
                <a:t>三角点：</a:t>
              </a:r>
              <a:r>
                <a:rPr lang="zh-CN" altLang="en-US" sz="2000" dirty="0">
                  <a:latin typeface="微软雅黑"/>
                  <a:ea typeface="微软雅黑"/>
                  <a:cs typeface="微软雅黑"/>
                </a:rPr>
                <a:t>位于从核心点开始的第一个分叉点或断点、或者两条纹路会聚处、孤立点、转折点、或者指向这些奇异点。</a:t>
              </a:r>
            </a:p>
          </p:txBody>
        </p:sp>
      </p:grpSp>
      <p:sp>
        <p:nvSpPr>
          <p:cNvPr id="35" name="标题 3"/>
          <p:cNvSpPr txBox="1">
            <a:spLocks/>
          </p:cNvSpPr>
          <p:nvPr/>
        </p:nvSpPr>
        <p:spPr>
          <a:xfrm>
            <a:off x="1730374" y="521176"/>
            <a:ext cx="5813426" cy="995679"/>
          </a:xfrm>
          <a:prstGeom prst="rect">
            <a:avLst/>
          </a:prstGeom>
          <a:noFill/>
          <a:ln w="12700" cap="flat" cmpd="sng" algn="ctr">
            <a:noFill/>
            <a:prstDash val="solid"/>
            <a:miter lim="800000"/>
          </a:ln>
          <a:effectLst/>
        </p:spPr>
        <p:txBody>
          <a:bodyPr vert="horz" lIns="91440" tIns="45720" rIns="91440" bIns="45720" rtlCol="0" anchor="ctr">
            <a:noAutofit/>
          </a:bodyPr>
          <a:lstStyle>
            <a:lvl1pPr algn="l" defTabSz="914400" rtl="0" eaLnBrk="1" latinLnBrk="0" hangingPunct="1">
              <a:lnSpc>
                <a:spcPct val="90000"/>
              </a:lnSpc>
              <a:spcBef>
                <a:spcPct val="0"/>
              </a:spcBef>
              <a:buNone/>
              <a:defRPr sz="3600" b="0" kern="1200" cap="none" spc="0" baseline="0">
                <a:ln w="0"/>
                <a:solidFill>
                  <a:schemeClr val="bg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mj-cs"/>
              </a:defRPr>
            </a:lvl1pPr>
            <a:lvl2pPr>
              <a:defRPr/>
            </a:lvl2pPr>
            <a:lvl3pPr>
              <a:defRPr/>
            </a:lvl3pPr>
            <a:lvl4pPr>
              <a:defRPr/>
            </a:lvl4pPr>
            <a:lvl5pPr>
              <a:defRPr/>
            </a:lvl5pPr>
            <a:lvl6pPr>
              <a:defRPr/>
            </a:lvl6pPr>
            <a:lvl7pPr>
              <a:defRPr/>
            </a:lvl7pPr>
            <a:lvl8pPr>
              <a:defRPr/>
            </a:lvl8pPr>
            <a:lvl9pPr>
              <a:defRPr/>
            </a:lvl9pPr>
          </a:lstStyle>
          <a:p>
            <a:r>
              <a:rPr kumimoji="1" lang="zh-CN" altLang="en-US" b="1" dirty="0" smtClean="0"/>
              <a:t>生物识别技术</a:t>
            </a:r>
            <a:r>
              <a:rPr kumimoji="1" lang="en-US" altLang="zh-CN" b="1" dirty="0" smtClean="0"/>
              <a:t>——</a:t>
            </a:r>
            <a:r>
              <a:rPr kumimoji="1" lang="zh-CN" altLang="en-US" b="1" dirty="0" smtClean="0"/>
              <a:t>指纹识别</a:t>
            </a:r>
            <a:endParaRPr kumimoji="1" lang="zh-CN" altLang="en-US" b="1" dirty="0"/>
          </a:p>
        </p:txBody>
      </p:sp>
    </p:spTree>
    <p:extLst>
      <p:ext uri="{BB962C8B-B14F-4D97-AF65-F5344CB8AC3E}">
        <p14:creationId xmlns:p14="http://schemas.microsoft.com/office/powerpoint/2010/main" val="3724388565"/>
      </p:ext>
    </p:extLst>
  </p:cSld>
  <p:clrMapOvr>
    <a:masterClrMapping/>
  </p:clrMapOvr>
  <p:transition spd="slow">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1586968" y="2506662"/>
            <a:ext cx="6871232" cy="4351338"/>
          </a:xfrm>
        </p:spPr>
        <p:txBody>
          <a:bodyPr>
            <a:normAutofit fontScale="85000" lnSpcReduction="20000"/>
          </a:bodyPr>
          <a:lstStyle/>
          <a:p>
            <a:r>
              <a:rPr kumimoji="1" lang="zh-CN" altLang="en-US" dirty="0" smtClean="0">
                <a:solidFill>
                  <a:srgbClr val="FF0000"/>
                </a:solidFill>
              </a:rPr>
              <a:t>终结点（</a:t>
            </a:r>
            <a:r>
              <a:rPr kumimoji="1" lang="en-US" altLang="zh-CN" dirty="0" smtClean="0">
                <a:solidFill>
                  <a:srgbClr val="FF0000"/>
                </a:solidFill>
              </a:rPr>
              <a:t>Ending</a:t>
            </a:r>
            <a:r>
              <a:rPr kumimoji="1" lang="zh-CN" altLang="en-US" dirty="0" smtClean="0">
                <a:solidFill>
                  <a:srgbClr val="FF0000"/>
                </a:solidFill>
              </a:rPr>
              <a:t>）</a:t>
            </a:r>
            <a:endParaRPr kumimoji="1" lang="en-US" altLang="zh-CN" dirty="0" smtClean="0">
              <a:solidFill>
                <a:srgbClr val="FF0000"/>
              </a:solidFill>
            </a:endParaRPr>
          </a:p>
          <a:p>
            <a:pPr lvl="1"/>
            <a:r>
              <a:rPr kumimoji="1" lang="zh-CN" altLang="en-US" dirty="0" smtClean="0">
                <a:solidFill>
                  <a:schemeClr val="tx1">
                    <a:lumMod val="95000"/>
                    <a:lumOff val="5000"/>
                  </a:schemeClr>
                </a:solidFill>
              </a:rPr>
              <a:t>一条纹路在此终结。</a:t>
            </a:r>
            <a:endParaRPr kumimoji="1" lang="en-US" altLang="zh-CN" dirty="0" smtClean="0">
              <a:solidFill>
                <a:schemeClr val="tx1">
                  <a:lumMod val="95000"/>
                  <a:lumOff val="5000"/>
                </a:schemeClr>
              </a:solidFill>
            </a:endParaRPr>
          </a:p>
          <a:p>
            <a:r>
              <a:rPr kumimoji="1" lang="zh-CN" altLang="en-US" dirty="0" smtClean="0">
                <a:solidFill>
                  <a:srgbClr val="FF0000"/>
                </a:solidFill>
              </a:rPr>
              <a:t>分叉点（</a:t>
            </a:r>
            <a:r>
              <a:rPr kumimoji="1" lang="en-US" altLang="zh-CN" dirty="0" smtClean="0">
                <a:solidFill>
                  <a:srgbClr val="FF0000"/>
                </a:solidFill>
              </a:rPr>
              <a:t>Bifurcation</a:t>
            </a:r>
            <a:r>
              <a:rPr kumimoji="1" lang="zh-CN" altLang="en-US" dirty="0" smtClean="0">
                <a:solidFill>
                  <a:srgbClr val="FF0000"/>
                </a:solidFill>
              </a:rPr>
              <a:t>）</a:t>
            </a:r>
            <a:endParaRPr kumimoji="1" lang="en-US" altLang="zh-CN" dirty="0" smtClean="0">
              <a:solidFill>
                <a:srgbClr val="FF0000"/>
              </a:solidFill>
            </a:endParaRPr>
          </a:p>
          <a:p>
            <a:pPr lvl="1"/>
            <a:r>
              <a:rPr kumimoji="1" lang="zh-CN" altLang="en-US" dirty="0" smtClean="0">
                <a:solidFill>
                  <a:schemeClr val="tx1">
                    <a:lumMod val="95000"/>
                    <a:lumOff val="5000"/>
                  </a:schemeClr>
                </a:solidFill>
              </a:rPr>
              <a:t>一条纹路在此分开成为两条或更多的纹路。</a:t>
            </a:r>
            <a:endParaRPr kumimoji="1" lang="en-US" altLang="zh-CN" dirty="0" smtClean="0">
              <a:solidFill>
                <a:schemeClr val="tx1">
                  <a:lumMod val="95000"/>
                  <a:lumOff val="5000"/>
                </a:schemeClr>
              </a:solidFill>
            </a:endParaRPr>
          </a:p>
          <a:p>
            <a:r>
              <a:rPr kumimoji="1" lang="zh-CN" altLang="en-US" dirty="0">
                <a:solidFill>
                  <a:srgbClr val="FF0000"/>
                </a:solidFill>
              </a:rPr>
              <a:t>分歧点（</a:t>
            </a:r>
            <a:r>
              <a:rPr kumimoji="1" lang="en-US" altLang="zh-CN" dirty="0">
                <a:solidFill>
                  <a:srgbClr val="FF0000"/>
                </a:solidFill>
              </a:rPr>
              <a:t>Ridge Divergence</a:t>
            </a:r>
            <a:r>
              <a:rPr kumimoji="1" lang="zh-CN" altLang="en-US" dirty="0">
                <a:solidFill>
                  <a:srgbClr val="FF0000"/>
                </a:solidFill>
              </a:rPr>
              <a:t>）</a:t>
            </a:r>
            <a:endParaRPr kumimoji="1" lang="en-US" altLang="zh-CN" dirty="0">
              <a:solidFill>
                <a:srgbClr val="FF0000"/>
              </a:solidFill>
            </a:endParaRPr>
          </a:p>
          <a:p>
            <a:pPr lvl="1"/>
            <a:r>
              <a:rPr kumimoji="1" lang="zh-CN" altLang="en-US" dirty="0" smtClean="0">
                <a:solidFill>
                  <a:schemeClr val="tx1">
                    <a:lumMod val="95000"/>
                    <a:lumOff val="5000"/>
                  </a:schemeClr>
                </a:solidFill>
              </a:rPr>
              <a:t>两条平行纹路在此分开。</a:t>
            </a:r>
            <a:endParaRPr kumimoji="1" lang="en-US" altLang="zh-CN" dirty="0" smtClean="0">
              <a:solidFill>
                <a:schemeClr val="tx1">
                  <a:lumMod val="95000"/>
                  <a:lumOff val="5000"/>
                </a:schemeClr>
              </a:solidFill>
            </a:endParaRPr>
          </a:p>
          <a:p>
            <a:r>
              <a:rPr kumimoji="1" lang="zh-CN" altLang="en-US" dirty="0">
                <a:solidFill>
                  <a:srgbClr val="FF0000"/>
                </a:solidFill>
              </a:rPr>
              <a:t>孤立点（</a:t>
            </a:r>
            <a:r>
              <a:rPr kumimoji="1" lang="en-US" altLang="zh-CN" dirty="0">
                <a:solidFill>
                  <a:srgbClr val="FF0000"/>
                </a:solidFill>
              </a:rPr>
              <a:t>Dot or Island</a:t>
            </a:r>
            <a:r>
              <a:rPr kumimoji="1" lang="zh-CN" altLang="en-US" dirty="0">
                <a:solidFill>
                  <a:srgbClr val="FF0000"/>
                </a:solidFill>
              </a:rPr>
              <a:t>）</a:t>
            </a:r>
            <a:endParaRPr kumimoji="1" lang="en-US" altLang="zh-CN" dirty="0">
              <a:solidFill>
                <a:srgbClr val="FF0000"/>
              </a:solidFill>
            </a:endParaRPr>
          </a:p>
          <a:p>
            <a:pPr lvl="1"/>
            <a:r>
              <a:rPr kumimoji="1" lang="zh-CN" altLang="en-US" dirty="0" smtClean="0">
                <a:solidFill>
                  <a:schemeClr val="tx1">
                    <a:lumMod val="95000"/>
                    <a:lumOff val="5000"/>
                  </a:schemeClr>
                </a:solidFill>
              </a:rPr>
              <a:t>一条特别短的纹路，以至成为一点。</a:t>
            </a:r>
            <a:endParaRPr kumimoji="1" lang="en-US" altLang="zh-CN" dirty="0" smtClean="0">
              <a:solidFill>
                <a:schemeClr val="tx1">
                  <a:lumMod val="95000"/>
                  <a:lumOff val="5000"/>
                </a:schemeClr>
              </a:solidFill>
            </a:endParaRPr>
          </a:p>
          <a:p>
            <a:r>
              <a:rPr kumimoji="1" lang="zh-CN" altLang="en-US" dirty="0">
                <a:solidFill>
                  <a:srgbClr val="FF0000"/>
                </a:solidFill>
              </a:rPr>
              <a:t>环点（</a:t>
            </a:r>
            <a:r>
              <a:rPr kumimoji="1" lang="en-US" altLang="zh-CN" dirty="0">
                <a:solidFill>
                  <a:srgbClr val="FF0000"/>
                </a:solidFill>
              </a:rPr>
              <a:t>Enclosure</a:t>
            </a:r>
            <a:r>
              <a:rPr kumimoji="1" lang="zh-CN" altLang="en-US" dirty="0">
                <a:solidFill>
                  <a:srgbClr val="FF0000"/>
                </a:solidFill>
              </a:rPr>
              <a:t>）</a:t>
            </a:r>
            <a:endParaRPr kumimoji="1" lang="en-US" altLang="zh-CN" dirty="0">
              <a:solidFill>
                <a:srgbClr val="FF0000"/>
              </a:solidFill>
            </a:endParaRPr>
          </a:p>
          <a:p>
            <a:pPr lvl="1"/>
            <a:r>
              <a:rPr kumimoji="1" lang="zh-CN" altLang="en-US" dirty="0" smtClean="0">
                <a:solidFill>
                  <a:srgbClr val="0D0D0D"/>
                </a:solidFill>
              </a:rPr>
              <a:t>一条纹路分开成两条后，立即又合并称为一条。</a:t>
            </a:r>
            <a:endParaRPr kumimoji="1" lang="en-US" altLang="zh-CN" dirty="0" smtClean="0">
              <a:solidFill>
                <a:srgbClr val="0D0D0D"/>
              </a:solidFill>
            </a:endParaRPr>
          </a:p>
          <a:p>
            <a:r>
              <a:rPr kumimoji="1" lang="zh-CN" altLang="en-US" dirty="0">
                <a:solidFill>
                  <a:srgbClr val="FF0000"/>
                </a:solidFill>
              </a:rPr>
              <a:t>短纹（</a:t>
            </a:r>
            <a:r>
              <a:rPr kumimoji="1" lang="en-US" altLang="zh-CN" dirty="0">
                <a:solidFill>
                  <a:srgbClr val="FF0000"/>
                </a:solidFill>
              </a:rPr>
              <a:t>Short Ridge</a:t>
            </a:r>
            <a:r>
              <a:rPr kumimoji="1" lang="zh-CN" altLang="en-US" dirty="0">
                <a:solidFill>
                  <a:srgbClr val="FF0000"/>
                </a:solidFill>
              </a:rPr>
              <a:t>）</a:t>
            </a:r>
            <a:endParaRPr kumimoji="1" lang="en-US" altLang="zh-CN" dirty="0">
              <a:solidFill>
                <a:srgbClr val="FF0000"/>
              </a:solidFill>
            </a:endParaRPr>
          </a:p>
          <a:p>
            <a:pPr lvl="1"/>
            <a:r>
              <a:rPr kumimoji="1" lang="zh-CN" altLang="en-US" dirty="0" smtClean="0">
                <a:solidFill>
                  <a:srgbClr val="0D0D0D"/>
                </a:solidFill>
              </a:rPr>
              <a:t>一端较短但不至于成为一点的纹路。</a:t>
            </a:r>
            <a:endParaRPr kumimoji="1" lang="zh-CN" altLang="en-US" dirty="0">
              <a:solidFill>
                <a:schemeClr val="tx1">
                  <a:lumMod val="95000"/>
                  <a:lumOff val="5000"/>
                </a:schemeClr>
              </a:solidFill>
            </a:endParaRPr>
          </a:p>
        </p:txBody>
      </p:sp>
      <p:sp>
        <p:nvSpPr>
          <p:cNvPr id="4" name="标题 3"/>
          <p:cNvSpPr>
            <a:spLocks noGrp="1"/>
          </p:cNvSpPr>
          <p:nvPr>
            <p:ph type="title"/>
          </p:nvPr>
        </p:nvSpPr>
        <p:spPr>
          <a:xfrm>
            <a:off x="891642" y="1563850"/>
            <a:ext cx="3031807" cy="683895"/>
          </a:xfrm>
        </p:spPr>
        <p:txBody>
          <a:bodyPr/>
          <a:lstStyle/>
          <a:p>
            <a:r>
              <a:rPr kumimoji="1" lang="zh-CN" altLang="en-US" sz="2800" dirty="0" smtClean="0">
                <a:solidFill>
                  <a:schemeClr val="tx1"/>
                </a:solidFill>
              </a:rPr>
              <a:t>指纹的局部特征</a:t>
            </a:r>
            <a:endParaRPr kumimoji="1" lang="zh-CN" altLang="en-US" sz="2800" dirty="0">
              <a:solidFill>
                <a:schemeClr val="tx1"/>
              </a:solidFill>
            </a:endParaRPr>
          </a:p>
        </p:txBody>
      </p:sp>
      <p:pic>
        <p:nvPicPr>
          <p:cNvPr id="6"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2528" y="2342066"/>
            <a:ext cx="576263" cy="5762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7"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3250" y="3027999"/>
            <a:ext cx="576263" cy="5762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8458" y="3745279"/>
            <a:ext cx="647700" cy="6477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9"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8458" y="4479957"/>
            <a:ext cx="647700" cy="6492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0"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81062" y="5113707"/>
            <a:ext cx="719138" cy="7191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1"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15854" y="5919820"/>
            <a:ext cx="647700" cy="6492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3" name="标题 3"/>
          <p:cNvSpPr txBox="1">
            <a:spLocks/>
          </p:cNvSpPr>
          <p:nvPr/>
        </p:nvSpPr>
        <p:spPr>
          <a:xfrm>
            <a:off x="1730374" y="521176"/>
            <a:ext cx="5813426" cy="995679"/>
          </a:xfrm>
          <a:prstGeom prst="rect">
            <a:avLst/>
          </a:prstGeom>
          <a:noFill/>
          <a:ln w="12700" cap="flat" cmpd="sng" algn="ctr">
            <a:noFill/>
            <a:prstDash val="solid"/>
            <a:miter lim="800000"/>
          </a:ln>
          <a:effectLst/>
        </p:spPr>
        <p:txBody>
          <a:bodyPr vert="horz" lIns="91440" tIns="45720" rIns="91440" bIns="45720" rtlCol="0" anchor="ctr">
            <a:noAutofit/>
          </a:bodyPr>
          <a:lstStyle>
            <a:lvl1pPr algn="l" defTabSz="914400" rtl="0" eaLnBrk="1" latinLnBrk="0" hangingPunct="1">
              <a:lnSpc>
                <a:spcPct val="90000"/>
              </a:lnSpc>
              <a:spcBef>
                <a:spcPct val="0"/>
              </a:spcBef>
              <a:buNone/>
              <a:defRPr sz="3600" b="0" kern="1200" cap="none" spc="0" baseline="0">
                <a:ln w="0"/>
                <a:solidFill>
                  <a:schemeClr val="bg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mj-cs"/>
              </a:defRPr>
            </a:lvl1pPr>
            <a:lvl2pPr>
              <a:defRPr/>
            </a:lvl2pPr>
            <a:lvl3pPr>
              <a:defRPr/>
            </a:lvl3pPr>
            <a:lvl4pPr>
              <a:defRPr/>
            </a:lvl4pPr>
            <a:lvl5pPr>
              <a:defRPr/>
            </a:lvl5pPr>
            <a:lvl6pPr>
              <a:defRPr/>
            </a:lvl6pPr>
            <a:lvl7pPr>
              <a:defRPr/>
            </a:lvl7pPr>
            <a:lvl8pPr>
              <a:defRPr/>
            </a:lvl8pPr>
            <a:lvl9pPr>
              <a:defRPr/>
            </a:lvl9pPr>
          </a:lstStyle>
          <a:p>
            <a:r>
              <a:rPr kumimoji="1" lang="zh-CN" altLang="en-US" b="1" dirty="0" smtClean="0"/>
              <a:t>生物识别技术</a:t>
            </a:r>
            <a:r>
              <a:rPr kumimoji="1" lang="en-US" altLang="zh-CN" b="1" dirty="0" smtClean="0"/>
              <a:t>——</a:t>
            </a:r>
            <a:r>
              <a:rPr kumimoji="1" lang="zh-CN" altLang="en-US" b="1" dirty="0" smtClean="0"/>
              <a:t>指纹识别</a:t>
            </a:r>
            <a:endParaRPr kumimoji="1" lang="zh-CN" altLang="en-US" b="1" dirty="0"/>
          </a:p>
        </p:txBody>
      </p:sp>
    </p:spTree>
    <p:extLst>
      <p:ext uri="{BB962C8B-B14F-4D97-AF65-F5344CB8AC3E}">
        <p14:creationId xmlns:p14="http://schemas.microsoft.com/office/powerpoint/2010/main" val="2056716793"/>
      </p:ext>
    </p:extLst>
  </p:cSld>
  <p:clrMapOvr>
    <a:masterClrMapping/>
  </p:clrMapOvr>
  <p:transition spd="slow">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628650" y="1600200"/>
            <a:ext cx="8134350" cy="2329819"/>
          </a:xfrm>
        </p:spPr>
        <p:txBody>
          <a:bodyPr>
            <a:normAutofit/>
          </a:bodyPr>
          <a:lstStyle/>
          <a:p>
            <a:pPr algn="just">
              <a:lnSpc>
                <a:spcPct val="170000"/>
              </a:lnSpc>
              <a:buFont typeface="Wingdings" panose="05000000000000000000" pitchFamily="2" charset="2"/>
              <a:buChar char="n"/>
            </a:pPr>
            <a:r>
              <a:rPr lang="en-US" altLang="zh-CN" b="1" dirty="0" smtClean="0">
                <a:solidFill>
                  <a:srgbClr val="FF0000"/>
                </a:solidFill>
                <a:latin typeface="微软雅黑"/>
                <a:ea typeface="微软雅黑"/>
                <a:cs typeface="微软雅黑"/>
              </a:rPr>
              <a:t> IC</a:t>
            </a:r>
            <a:r>
              <a:rPr lang="zh-CN" altLang="en-US" b="1" dirty="0">
                <a:solidFill>
                  <a:srgbClr val="FF0000"/>
                </a:solidFill>
                <a:latin typeface="微软雅黑"/>
                <a:ea typeface="微软雅黑"/>
                <a:cs typeface="微软雅黑"/>
              </a:rPr>
              <a:t>卡</a:t>
            </a:r>
            <a:r>
              <a:rPr lang="zh-CN" altLang="en-US" dirty="0">
                <a:latin typeface="微软雅黑"/>
                <a:ea typeface="微软雅黑"/>
                <a:cs typeface="微软雅黑"/>
              </a:rPr>
              <a:t>（</a:t>
            </a:r>
            <a:r>
              <a:rPr lang="en-US" altLang="zh-CN" b="1" dirty="0">
                <a:solidFill>
                  <a:srgbClr val="0033CC"/>
                </a:solidFill>
                <a:latin typeface="微软雅黑"/>
                <a:ea typeface="微软雅黑"/>
                <a:cs typeface="微软雅黑"/>
              </a:rPr>
              <a:t>Integrated Circuit Card</a:t>
            </a:r>
            <a:r>
              <a:rPr lang="zh-CN" altLang="en-US" dirty="0">
                <a:latin typeface="微软雅黑"/>
                <a:ea typeface="微软雅黑"/>
                <a:cs typeface="微软雅黑"/>
              </a:rPr>
              <a:t>），即“集成电路卡”在日常生活中已随处可见。实际上</a:t>
            </a:r>
            <a:r>
              <a:rPr lang="zh-CN" altLang="en-US" b="1" dirty="0">
                <a:solidFill>
                  <a:srgbClr val="FF0000"/>
                </a:solidFill>
                <a:latin typeface="微软雅黑"/>
                <a:ea typeface="微软雅黑"/>
                <a:cs typeface="微软雅黑"/>
              </a:rPr>
              <a:t>是一种数据存储系统</a:t>
            </a:r>
            <a:r>
              <a:rPr lang="zh-CN" altLang="en-US" dirty="0">
                <a:latin typeface="微软雅黑"/>
                <a:ea typeface="微软雅黑"/>
                <a:cs typeface="微软雅黑"/>
              </a:rPr>
              <a:t>，如有必要还可附加计算能力。</a:t>
            </a:r>
            <a:endParaRPr lang="en-US" altLang="zh-CN" dirty="0">
              <a:latin typeface="微软雅黑"/>
              <a:ea typeface="微软雅黑"/>
              <a:cs typeface="微软雅黑"/>
            </a:endParaRPr>
          </a:p>
          <a:p>
            <a:pPr algn="just">
              <a:lnSpc>
                <a:spcPct val="170000"/>
              </a:lnSpc>
            </a:pPr>
            <a:endParaRPr lang="en-US" altLang="zh-CN" dirty="0">
              <a:latin typeface="微软雅黑"/>
              <a:ea typeface="微软雅黑"/>
              <a:cs typeface="微软雅黑"/>
            </a:endParaRPr>
          </a:p>
        </p:txBody>
      </p:sp>
      <p:sp>
        <p:nvSpPr>
          <p:cNvPr id="3" name="幻灯片编号占位符 2"/>
          <p:cNvSpPr>
            <a:spLocks noGrp="1"/>
          </p:cNvSpPr>
          <p:nvPr>
            <p:ph type="sldNum" sz="quarter" idx="4294967295"/>
          </p:nvPr>
        </p:nvSpPr>
        <p:spPr>
          <a:xfrm>
            <a:off x="6553200" y="6400800"/>
            <a:ext cx="2133600" cy="320675"/>
          </a:xfrm>
        </p:spPr>
        <p:txBody>
          <a:bodyPr/>
          <a:lstStyle/>
          <a:p>
            <a:fld id="{0503CE10-F9D3-4072-A615-6A95AA0B7B65}" type="slidenum">
              <a:rPr lang="zh-CN" altLang="en-US" smtClean="0"/>
              <a:t>14</a:t>
            </a:fld>
            <a:endParaRPr lang="zh-CN" altLang="en-US" dirty="0"/>
          </a:p>
        </p:txBody>
      </p:sp>
      <p:sp>
        <p:nvSpPr>
          <p:cNvPr id="4" name="标题 3"/>
          <p:cNvSpPr>
            <a:spLocks noGrp="1"/>
          </p:cNvSpPr>
          <p:nvPr>
            <p:ph type="title"/>
          </p:nvPr>
        </p:nvSpPr>
        <p:spPr/>
        <p:txBody>
          <a:bodyPr/>
          <a:lstStyle/>
          <a:p>
            <a:r>
              <a:rPr kumimoji="1" lang="en-US" altLang="zh-CN" dirty="0" smtClean="0">
                <a:solidFill>
                  <a:srgbClr val="FFFF00"/>
                </a:solidFill>
              </a:rPr>
              <a:t>IC</a:t>
            </a:r>
            <a:r>
              <a:rPr kumimoji="1" lang="zh-CN" altLang="en-US" dirty="0" smtClean="0">
                <a:solidFill>
                  <a:srgbClr val="FFFF00"/>
                </a:solidFill>
              </a:rPr>
              <a:t>卡技术</a:t>
            </a:r>
            <a:endParaRPr kumimoji="1" lang="zh-CN" altLang="en-US" dirty="0">
              <a:solidFill>
                <a:srgbClr val="FFFF00"/>
              </a:solidFill>
            </a:endParaRPr>
          </a:p>
        </p:txBody>
      </p:sp>
      <p:pic>
        <p:nvPicPr>
          <p:cNvPr id="6" name="图片 5"/>
          <p:cNvPicPr>
            <a:picLocks noChangeAspect="1"/>
          </p:cNvPicPr>
          <p:nvPr/>
        </p:nvPicPr>
        <p:blipFill rotWithShape="1">
          <a:blip r:embed="rId3"/>
          <a:srcRect b="11471"/>
          <a:stretch/>
        </p:blipFill>
        <p:spPr>
          <a:xfrm>
            <a:off x="1446977" y="4158619"/>
            <a:ext cx="6250046" cy="2089781"/>
          </a:xfrm>
          <a:prstGeom prst="rect">
            <a:avLst/>
          </a:prstGeom>
        </p:spPr>
      </p:pic>
    </p:spTree>
    <p:extLst>
      <p:ext uri="{BB962C8B-B14F-4D97-AF65-F5344CB8AC3E}">
        <p14:creationId xmlns:p14="http://schemas.microsoft.com/office/powerpoint/2010/main" val="388775772"/>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628650" y="1825625"/>
            <a:ext cx="7886700" cy="1943735"/>
          </a:xfrm>
        </p:spPr>
        <p:txBody>
          <a:bodyPr>
            <a:normAutofit lnSpcReduction="10000"/>
          </a:bodyPr>
          <a:lstStyle/>
          <a:p>
            <a:pPr algn="just">
              <a:lnSpc>
                <a:spcPct val="150000"/>
              </a:lnSpc>
              <a:buFont typeface="Wingdings" panose="05000000000000000000" pitchFamily="2" charset="2"/>
              <a:buChar char="n"/>
            </a:pPr>
            <a:r>
              <a:rPr lang="zh-CN" altLang="en-US" dirty="0" smtClean="0">
                <a:latin typeface="微软雅黑"/>
                <a:ea typeface="微软雅黑"/>
                <a:cs typeface="微软雅黑"/>
              </a:rPr>
              <a:t> 一</a:t>
            </a:r>
            <a:r>
              <a:rPr lang="zh-CN" altLang="en-US" dirty="0">
                <a:latin typeface="微软雅黑"/>
                <a:ea typeface="微软雅黑"/>
                <a:cs typeface="微软雅黑"/>
              </a:rPr>
              <a:t>个标准的</a:t>
            </a:r>
            <a:r>
              <a:rPr lang="en-US" altLang="zh-CN" dirty="0">
                <a:latin typeface="微软雅黑"/>
                <a:ea typeface="微软雅黑"/>
                <a:cs typeface="微软雅黑"/>
              </a:rPr>
              <a:t>IC</a:t>
            </a:r>
            <a:r>
              <a:rPr lang="zh-CN" altLang="en-US" dirty="0">
                <a:latin typeface="微软雅黑"/>
                <a:ea typeface="微软雅黑"/>
                <a:cs typeface="微软雅黑"/>
              </a:rPr>
              <a:t>卡应用系统通常包括：</a:t>
            </a:r>
            <a:r>
              <a:rPr lang="en-US" altLang="zh-CN" b="1" u="sng" dirty="0">
                <a:solidFill>
                  <a:srgbClr val="FF0000"/>
                </a:solidFill>
                <a:latin typeface="微软雅黑"/>
                <a:ea typeface="微软雅黑"/>
                <a:cs typeface="微软雅黑"/>
              </a:rPr>
              <a:t>IC</a:t>
            </a:r>
            <a:r>
              <a:rPr lang="zh-CN" altLang="en-US" b="1" u="sng" dirty="0">
                <a:solidFill>
                  <a:srgbClr val="FF0000"/>
                </a:solidFill>
                <a:latin typeface="微软雅黑"/>
                <a:ea typeface="微软雅黑"/>
                <a:cs typeface="微软雅黑"/>
              </a:rPr>
              <a:t>卡</a:t>
            </a:r>
            <a:r>
              <a:rPr lang="zh-CN" altLang="en-US" dirty="0">
                <a:latin typeface="微软雅黑"/>
                <a:ea typeface="微软雅黑"/>
                <a:cs typeface="微软雅黑"/>
              </a:rPr>
              <a:t>、</a:t>
            </a:r>
            <a:r>
              <a:rPr lang="en-US" altLang="zh-CN" b="1" u="sng" dirty="0">
                <a:solidFill>
                  <a:srgbClr val="FF0000"/>
                </a:solidFill>
                <a:latin typeface="微软雅黑"/>
                <a:ea typeface="微软雅黑"/>
                <a:cs typeface="微软雅黑"/>
              </a:rPr>
              <a:t>IC</a:t>
            </a:r>
            <a:r>
              <a:rPr lang="zh-CN" altLang="en-US" b="1" u="sng" dirty="0">
                <a:solidFill>
                  <a:srgbClr val="FF0000"/>
                </a:solidFill>
                <a:latin typeface="微软雅黑"/>
                <a:ea typeface="微软雅黑"/>
                <a:cs typeface="微软雅黑"/>
              </a:rPr>
              <a:t>卡接口设备（</a:t>
            </a:r>
            <a:r>
              <a:rPr lang="en-US" altLang="zh-CN" b="1" u="sng" dirty="0">
                <a:solidFill>
                  <a:srgbClr val="FF0000"/>
                </a:solidFill>
                <a:latin typeface="微软雅黑"/>
                <a:ea typeface="微软雅黑"/>
                <a:cs typeface="微软雅黑"/>
              </a:rPr>
              <a:t>IC</a:t>
            </a:r>
            <a:r>
              <a:rPr lang="zh-CN" altLang="en-US" b="1" u="sng" dirty="0">
                <a:solidFill>
                  <a:srgbClr val="FF0000"/>
                </a:solidFill>
                <a:latin typeface="微软雅黑"/>
                <a:ea typeface="微软雅黑"/>
                <a:cs typeface="微软雅黑"/>
              </a:rPr>
              <a:t>卡读写器）</a:t>
            </a:r>
            <a:r>
              <a:rPr lang="zh-CN" altLang="en-US" dirty="0">
                <a:latin typeface="微软雅黑"/>
                <a:ea typeface="微软雅黑"/>
                <a:cs typeface="微软雅黑"/>
              </a:rPr>
              <a:t>、</a:t>
            </a:r>
            <a:r>
              <a:rPr lang="en-US" altLang="zh-CN" b="1" u="sng" dirty="0">
                <a:solidFill>
                  <a:srgbClr val="FF0000"/>
                </a:solidFill>
                <a:latin typeface="微软雅黑"/>
                <a:ea typeface="微软雅黑"/>
                <a:cs typeface="微软雅黑"/>
              </a:rPr>
              <a:t>PC</a:t>
            </a:r>
            <a:r>
              <a:rPr lang="zh-CN" altLang="en-US" dirty="0">
                <a:latin typeface="微软雅黑"/>
                <a:ea typeface="微软雅黑"/>
                <a:cs typeface="微软雅黑"/>
              </a:rPr>
              <a:t>，较大的系统还包括</a:t>
            </a:r>
            <a:r>
              <a:rPr lang="zh-CN" altLang="en-US" u="sng" dirty="0">
                <a:latin typeface="微软雅黑"/>
                <a:ea typeface="微软雅黑"/>
                <a:cs typeface="微软雅黑"/>
              </a:rPr>
              <a:t>通信网络</a:t>
            </a:r>
            <a:r>
              <a:rPr lang="zh-CN" altLang="en-US" dirty="0">
                <a:latin typeface="微软雅黑"/>
                <a:ea typeface="微软雅黑"/>
                <a:cs typeface="微软雅黑"/>
              </a:rPr>
              <a:t>和</a:t>
            </a:r>
            <a:r>
              <a:rPr lang="zh-CN" altLang="en-US" u="sng" dirty="0">
                <a:latin typeface="微软雅黑"/>
                <a:ea typeface="微软雅黑"/>
                <a:cs typeface="微软雅黑"/>
              </a:rPr>
              <a:t>主计算机</a:t>
            </a:r>
            <a:r>
              <a:rPr lang="zh-CN" altLang="en-US" dirty="0">
                <a:latin typeface="微软雅黑"/>
                <a:ea typeface="微软雅黑"/>
                <a:cs typeface="微软雅黑"/>
              </a:rPr>
              <a:t>等，如图所示。</a:t>
            </a:r>
            <a:endParaRPr lang="en-US" altLang="zh-CN" dirty="0">
              <a:latin typeface="微软雅黑"/>
              <a:ea typeface="微软雅黑"/>
              <a:cs typeface="微软雅黑"/>
            </a:endParaRPr>
          </a:p>
          <a:p>
            <a:pPr>
              <a:lnSpc>
                <a:spcPct val="150000"/>
              </a:lnSpc>
            </a:pPr>
            <a:endParaRPr kumimoji="1" lang="zh-CN" altLang="en-US" dirty="0">
              <a:latin typeface="微软雅黑"/>
              <a:ea typeface="微软雅黑"/>
              <a:cs typeface="微软雅黑"/>
            </a:endParaRPr>
          </a:p>
        </p:txBody>
      </p:sp>
      <p:sp>
        <p:nvSpPr>
          <p:cNvPr id="3" name="幻灯片编号占位符 2"/>
          <p:cNvSpPr>
            <a:spLocks noGrp="1"/>
          </p:cNvSpPr>
          <p:nvPr>
            <p:ph type="sldNum" sz="quarter" idx="4294967295"/>
          </p:nvPr>
        </p:nvSpPr>
        <p:spPr>
          <a:xfrm>
            <a:off x="6553200" y="6400800"/>
            <a:ext cx="2133600" cy="320675"/>
          </a:xfrm>
        </p:spPr>
        <p:txBody>
          <a:bodyPr/>
          <a:lstStyle/>
          <a:p>
            <a:fld id="{0503CE10-F9D3-4072-A615-6A95AA0B7B65}" type="slidenum">
              <a:rPr lang="zh-CN" altLang="en-US" smtClean="0"/>
              <a:t>15</a:t>
            </a:fld>
            <a:endParaRPr lang="zh-CN" altLang="en-US" dirty="0"/>
          </a:p>
        </p:txBody>
      </p:sp>
      <p:sp>
        <p:nvSpPr>
          <p:cNvPr id="4" name="标题 3"/>
          <p:cNvSpPr>
            <a:spLocks noGrp="1"/>
          </p:cNvSpPr>
          <p:nvPr>
            <p:ph type="title"/>
          </p:nvPr>
        </p:nvSpPr>
        <p:spPr/>
        <p:txBody>
          <a:bodyPr/>
          <a:lstStyle/>
          <a:p>
            <a:r>
              <a:rPr kumimoji="1" lang="en-US" altLang="zh-CN" dirty="0" smtClean="0"/>
              <a:t>IC</a:t>
            </a:r>
            <a:r>
              <a:rPr kumimoji="1" lang="zh-CN" altLang="en-US" dirty="0" smtClean="0"/>
              <a:t>卡技术</a:t>
            </a:r>
            <a:endParaRPr kumimoji="1" lang="zh-CN" altLang="en-US" dirty="0"/>
          </a:p>
        </p:txBody>
      </p:sp>
      <p:pic>
        <p:nvPicPr>
          <p:cNvPr id="5" name="Picture 6" descr="9D3"/>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44524" y="4112326"/>
            <a:ext cx="7902596" cy="101745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51933451"/>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628650" y="1571624"/>
            <a:ext cx="8058150" cy="4981576"/>
          </a:xfrm>
        </p:spPr>
        <p:txBody>
          <a:bodyPr>
            <a:noAutofit/>
          </a:bodyPr>
          <a:lstStyle/>
          <a:p>
            <a:pPr algn="just">
              <a:lnSpc>
                <a:spcPct val="150000"/>
              </a:lnSpc>
              <a:buFont typeface="Wingdings" panose="05000000000000000000" pitchFamily="2" charset="2"/>
              <a:buChar char="n"/>
            </a:pPr>
            <a:r>
              <a:rPr lang="en-US" altLang="zh-CN" sz="2200" b="1" dirty="0" smtClean="0">
                <a:solidFill>
                  <a:srgbClr val="FF0000"/>
                </a:solidFill>
                <a:latin typeface="微软雅黑"/>
                <a:ea typeface="微软雅黑"/>
                <a:cs typeface="微软雅黑"/>
              </a:rPr>
              <a:t> IC</a:t>
            </a:r>
            <a:r>
              <a:rPr lang="zh-CN" altLang="en-US" sz="2200" b="1" dirty="0">
                <a:solidFill>
                  <a:srgbClr val="FF0000"/>
                </a:solidFill>
                <a:latin typeface="微软雅黑"/>
                <a:ea typeface="微软雅黑"/>
                <a:cs typeface="微软雅黑"/>
              </a:rPr>
              <a:t>卡</a:t>
            </a:r>
            <a:r>
              <a:rPr lang="zh-CN" altLang="en-US" sz="2200" dirty="0">
                <a:latin typeface="微软雅黑"/>
                <a:ea typeface="微软雅黑"/>
                <a:cs typeface="微软雅黑"/>
              </a:rPr>
              <a:t>：由持卡人掌管，记录持卡人特征代码、文件资料的便携式信息</a:t>
            </a:r>
            <a:r>
              <a:rPr lang="zh-CN" altLang="en-US" sz="2200" dirty="0" smtClean="0">
                <a:latin typeface="微软雅黑"/>
                <a:ea typeface="微软雅黑"/>
                <a:cs typeface="微软雅黑"/>
              </a:rPr>
              <a:t>载体。</a:t>
            </a:r>
            <a:endParaRPr lang="en-US" altLang="zh-CN" sz="2200" dirty="0" smtClean="0">
              <a:latin typeface="微软雅黑"/>
              <a:ea typeface="微软雅黑"/>
              <a:cs typeface="微软雅黑"/>
            </a:endParaRPr>
          </a:p>
          <a:p>
            <a:pPr algn="just">
              <a:lnSpc>
                <a:spcPct val="150000"/>
              </a:lnSpc>
              <a:buFont typeface="Wingdings" panose="05000000000000000000" pitchFamily="2" charset="2"/>
              <a:buChar char="n"/>
            </a:pPr>
            <a:r>
              <a:rPr lang="zh-CN" altLang="en-US" sz="2200" b="1" dirty="0">
                <a:solidFill>
                  <a:srgbClr val="FF0000"/>
                </a:solidFill>
                <a:latin typeface="微软雅黑"/>
                <a:ea typeface="微软雅黑"/>
                <a:cs typeface="微软雅黑"/>
              </a:rPr>
              <a:t> 接口设备：</a:t>
            </a:r>
            <a:r>
              <a:rPr lang="zh-CN" altLang="en-US" sz="2200" dirty="0">
                <a:latin typeface="微软雅黑"/>
                <a:ea typeface="微软雅黑"/>
                <a:cs typeface="微软雅黑"/>
              </a:rPr>
              <a:t>即</a:t>
            </a:r>
            <a:r>
              <a:rPr lang="en-US" altLang="zh-CN" sz="2200" dirty="0">
                <a:latin typeface="微软雅黑"/>
                <a:ea typeface="微软雅黑"/>
                <a:cs typeface="微软雅黑"/>
              </a:rPr>
              <a:t>IC</a:t>
            </a:r>
            <a:r>
              <a:rPr lang="zh-CN" altLang="en-US" sz="2200" dirty="0">
                <a:latin typeface="微软雅黑"/>
                <a:ea typeface="微软雅黑"/>
                <a:cs typeface="微软雅黑"/>
              </a:rPr>
              <a:t>卡读写器，是卡与</a:t>
            </a:r>
            <a:r>
              <a:rPr lang="en-US" altLang="zh-CN" sz="2200" dirty="0">
                <a:latin typeface="微软雅黑"/>
                <a:ea typeface="微软雅黑"/>
                <a:cs typeface="微软雅黑"/>
              </a:rPr>
              <a:t>PC</a:t>
            </a:r>
            <a:r>
              <a:rPr lang="zh-CN" altLang="en-US" sz="2200" dirty="0">
                <a:latin typeface="微软雅黑"/>
                <a:ea typeface="微软雅黑"/>
                <a:cs typeface="微软雅黑"/>
              </a:rPr>
              <a:t>信息交换的桥梁，且常是</a:t>
            </a:r>
            <a:r>
              <a:rPr lang="en-US" altLang="zh-CN" sz="2200" dirty="0">
                <a:latin typeface="微软雅黑"/>
                <a:ea typeface="微软雅黑"/>
                <a:cs typeface="微软雅黑"/>
              </a:rPr>
              <a:t>IC</a:t>
            </a:r>
            <a:r>
              <a:rPr lang="zh-CN" altLang="en-US" sz="2200" dirty="0">
                <a:latin typeface="微软雅黑"/>
                <a:ea typeface="微软雅黑"/>
                <a:cs typeface="微软雅黑"/>
              </a:rPr>
              <a:t>卡的能量来源。核心为可靠的工业控制单片机，如</a:t>
            </a:r>
            <a:r>
              <a:rPr lang="en-US" altLang="zh-CN" sz="2200" dirty="0">
                <a:latin typeface="微软雅黑"/>
                <a:ea typeface="微软雅黑"/>
                <a:cs typeface="微软雅黑"/>
              </a:rPr>
              <a:t>Intel</a:t>
            </a:r>
            <a:r>
              <a:rPr lang="zh-CN" altLang="en-US" sz="2200" dirty="0">
                <a:latin typeface="微软雅黑"/>
                <a:ea typeface="微软雅黑"/>
                <a:cs typeface="微软雅黑"/>
              </a:rPr>
              <a:t>的</a:t>
            </a:r>
            <a:r>
              <a:rPr lang="en-US" altLang="zh-CN" sz="2200" dirty="0">
                <a:latin typeface="微软雅黑"/>
                <a:ea typeface="微软雅黑"/>
                <a:cs typeface="微软雅黑"/>
              </a:rPr>
              <a:t>51</a:t>
            </a:r>
            <a:r>
              <a:rPr lang="zh-CN" altLang="en-US" sz="2200" dirty="0">
                <a:latin typeface="微软雅黑"/>
                <a:ea typeface="微软雅黑"/>
                <a:cs typeface="微软雅黑"/>
              </a:rPr>
              <a:t>系列等</a:t>
            </a:r>
            <a:r>
              <a:rPr lang="zh-CN" altLang="en-US" sz="2200" dirty="0" smtClean="0">
                <a:latin typeface="微软雅黑"/>
                <a:ea typeface="微软雅黑"/>
                <a:cs typeface="微软雅黑"/>
              </a:rPr>
              <a:t>。</a:t>
            </a:r>
            <a:endParaRPr lang="en-US" altLang="zh-CN" sz="2200" dirty="0">
              <a:latin typeface="微软雅黑"/>
              <a:ea typeface="微软雅黑"/>
              <a:cs typeface="微软雅黑"/>
            </a:endParaRPr>
          </a:p>
          <a:p>
            <a:pPr algn="just">
              <a:lnSpc>
                <a:spcPct val="150000"/>
              </a:lnSpc>
              <a:buFont typeface="Wingdings" panose="05000000000000000000" pitchFamily="2" charset="2"/>
              <a:buChar char="n"/>
            </a:pPr>
            <a:r>
              <a:rPr lang="zh-CN" altLang="en-US" sz="2200" b="1" dirty="0">
                <a:solidFill>
                  <a:srgbClr val="FF0000"/>
                </a:solidFill>
                <a:latin typeface="微软雅黑"/>
                <a:ea typeface="微软雅黑"/>
                <a:cs typeface="微软雅黑"/>
              </a:rPr>
              <a:t> 计算机（</a:t>
            </a:r>
            <a:r>
              <a:rPr lang="en-US" altLang="zh-CN" sz="2200" b="1" dirty="0">
                <a:solidFill>
                  <a:srgbClr val="FF0000"/>
                </a:solidFill>
                <a:latin typeface="微软雅黑"/>
                <a:ea typeface="微软雅黑"/>
                <a:cs typeface="微软雅黑"/>
              </a:rPr>
              <a:t>PC</a:t>
            </a:r>
            <a:r>
              <a:rPr lang="zh-CN" altLang="en-US" sz="2200" b="1" dirty="0">
                <a:solidFill>
                  <a:srgbClr val="FF0000"/>
                </a:solidFill>
                <a:latin typeface="微软雅黑"/>
                <a:ea typeface="微软雅黑"/>
                <a:cs typeface="微软雅黑"/>
              </a:rPr>
              <a:t>）</a:t>
            </a:r>
            <a:r>
              <a:rPr lang="zh-CN" altLang="en-US" sz="2200" dirty="0" smtClean="0">
                <a:latin typeface="微软雅黑"/>
                <a:ea typeface="微软雅黑"/>
                <a:cs typeface="微软雅黑"/>
              </a:rPr>
              <a:t>：</a:t>
            </a:r>
            <a:r>
              <a:rPr lang="zh-CN" altLang="en-US" sz="2200" dirty="0">
                <a:latin typeface="微软雅黑"/>
                <a:ea typeface="微软雅黑"/>
                <a:cs typeface="微软雅黑"/>
              </a:rPr>
              <a:t>系统的核心，完成信息处理、报表生成输出和指令发放、系统监控管理以及卡的发行与挂失、黑名单的建立等</a:t>
            </a:r>
            <a:r>
              <a:rPr lang="zh-CN" altLang="en-US" sz="2200" dirty="0" smtClean="0">
                <a:latin typeface="微软雅黑"/>
                <a:ea typeface="微软雅黑"/>
                <a:cs typeface="微软雅黑"/>
              </a:rPr>
              <a:t>。</a:t>
            </a:r>
            <a:endParaRPr lang="en-US" altLang="zh-CN" sz="2200" dirty="0">
              <a:latin typeface="微软雅黑"/>
              <a:ea typeface="微软雅黑"/>
              <a:cs typeface="微软雅黑"/>
            </a:endParaRPr>
          </a:p>
          <a:p>
            <a:pPr algn="just">
              <a:lnSpc>
                <a:spcPct val="150000"/>
              </a:lnSpc>
              <a:buFont typeface="Wingdings" panose="05000000000000000000" pitchFamily="2" charset="2"/>
              <a:buChar char="n"/>
            </a:pPr>
            <a:r>
              <a:rPr lang="zh-CN" altLang="en-US" sz="2200" b="1" dirty="0">
                <a:solidFill>
                  <a:srgbClr val="FF0000"/>
                </a:solidFill>
                <a:latin typeface="微软雅黑"/>
                <a:ea typeface="微软雅黑"/>
                <a:cs typeface="微软雅黑"/>
              </a:rPr>
              <a:t> 网络与计算机</a:t>
            </a:r>
            <a:r>
              <a:rPr lang="zh-CN" altLang="en-US" sz="2200" dirty="0">
                <a:latin typeface="微软雅黑"/>
                <a:ea typeface="微软雅黑"/>
                <a:cs typeface="微软雅黑"/>
              </a:rPr>
              <a:t>：通常用于金融服务等较大的系统</a:t>
            </a:r>
            <a:r>
              <a:rPr lang="zh-CN" altLang="en-US" sz="2200" dirty="0" smtClean="0">
                <a:latin typeface="微软雅黑"/>
                <a:ea typeface="微软雅黑"/>
                <a:cs typeface="微软雅黑"/>
              </a:rPr>
              <a:t>。</a:t>
            </a:r>
            <a:endParaRPr lang="en-US" altLang="zh-CN" sz="2200" dirty="0">
              <a:latin typeface="微软雅黑"/>
              <a:ea typeface="微软雅黑"/>
              <a:cs typeface="微软雅黑"/>
            </a:endParaRPr>
          </a:p>
        </p:txBody>
      </p:sp>
      <p:sp>
        <p:nvSpPr>
          <p:cNvPr id="3" name="幻灯片编号占位符 2"/>
          <p:cNvSpPr>
            <a:spLocks noGrp="1"/>
          </p:cNvSpPr>
          <p:nvPr>
            <p:ph type="sldNum" sz="quarter" idx="4294967295"/>
          </p:nvPr>
        </p:nvSpPr>
        <p:spPr>
          <a:xfrm>
            <a:off x="6553200" y="6400800"/>
            <a:ext cx="2133600" cy="320675"/>
          </a:xfrm>
        </p:spPr>
        <p:txBody>
          <a:bodyPr/>
          <a:lstStyle/>
          <a:p>
            <a:fld id="{0503CE10-F9D3-4072-A615-6A95AA0B7B65}" type="slidenum">
              <a:rPr lang="zh-CN" altLang="en-US" smtClean="0"/>
              <a:t>16</a:t>
            </a:fld>
            <a:endParaRPr lang="zh-CN" altLang="en-US" dirty="0"/>
          </a:p>
        </p:txBody>
      </p:sp>
      <p:sp>
        <p:nvSpPr>
          <p:cNvPr id="4" name="标题 3"/>
          <p:cNvSpPr>
            <a:spLocks noGrp="1"/>
          </p:cNvSpPr>
          <p:nvPr>
            <p:ph type="title"/>
          </p:nvPr>
        </p:nvSpPr>
        <p:spPr/>
        <p:txBody>
          <a:bodyPr/>
          <a:lstStyle/>
          <a:p>
            <a:r>
              <a:rPr lang="en-US" altLang="zh-CN" dirty="0">
                <a:latin typeface="微软雅黑"/>
                <a:ea typeface="微软雅黑"/>
                <a:cs typeface="微软雅黑"/>
              </a:rPr>
              <a:t>IC</a:t>
            </a:r>
            <a:r>
              <a:rPr lang="zh-CN" altLang="en-US" dirty="0">
                <a:latin typeface="微软雅黑"/>
                <a:ea typeface="微软雅黑"/>
                <a:cs typeface="微软雅黑"/>
              </a:rPr>
              <a:t>卡：</a:t>
            </a:r>
            <a:r>
              <a:rPr lang="zh-CN" altLang="en-US" dirty="0">
                <a:solidFill>
                  <a:srgbClr val="FFFF00"/>
                </a:solidFill>
                <a:latin typeface="微软雅黑"/>
                <a:ea typeface="微软雅黑"/>
                <a:cs typeface="微软雅黑"/>
              </a:rPr>
              <a:t>基本组</a:t>
            </a:r>
            <a:r>
              <a:rPr lang="zh-CN" altLang="en-US" dirty="0" smtClean="0">
                <a:solidFill>
                  <a:srgbClr val="FFFF00"/>
                </a:solidFill>
                <a:latin typeface="微软雅黑"/>
                <a:ea typeface="微软雅黑"/>
                <a:cs typeface="微软雅黑"/>
              </a:rPr>
              <a:t>成</a:t>
            </a:r>
            <a:endParaRPr kumimoji="1" lang="zh-CN" altLang="en-US" dirty="0">
              <a:solidFill>
                <a:srgbClr val="FFFF00"/>
              </a:solidFill>
              <a:latin typeface="微软雅黑"/>
              <a:ea typeface="微软雅黑"/>
              <a:cs typeface="微软雅黑"/>
            </a:endParaRPr>
          </a:p>
        </p:txBody>
      </p:sp>
    </p:spTree>
    <p:extLst>
      <p:ext uri="{BB962C8B-B14F-4D97-AF65-F5344CB8AC3E}">
        <p14:creationId xmlns:p14="http://schemas.microsoft.com/office/powerpoint/2010/main" val="1092546817"/>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500"/>
                                        <p:tgtEl>
                                          <p:spTgt spid="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幻灯片编号占位符 2"/>
          <p:cNvSpPr>
            <a:spLocks noGrp="1"/>
          </p:cNvSpPr>
          <p:nvPr>
            <p:ph type="sldNum" sz="quarter" idx="4294967295"/>
          </p:nvPr>
        </p:nvSpPr>
        <p:spPr>
          <a:xfrm>
            <a:off x="6553200" y="6400800"/>
            <a:ext cx="2133600" cy="320675"/>
          </a:xfrm>
        </p:spPr>
        <p:txBody>
          <a:bodyPr/>
          <a:lstStyle/>
          <a:p>
            <a:fld id="{0503CE10-F9D3-4072-A615-6A95AA0B7B65}" type="slidenum">
              <a:rPr lang="zh-CN" altLang="en-US" smtClean="0"/>
              <a:t>17</a:t>
            </a:fld>
            <a:endParaRPr lang="zh-CN" altLang="en-US" dirty="0"/>
          </a:p>
        </p:txBody>
      </p:sp>
      <p:sp>
        <p:nvSpPr>
          <p:cNvPr id="4" name="标题 3"/>
          <p:cNvSpPr>
            <a:spLocks noGrp="1"/>
          </p:cNvSpPr>
          <p:nvPr>
            <p:ph type="title"/>
          </p:nvPr>
        </p:nvSpPr>
        <p:spPr/>
        <p:txBody>
          <a:bodyPr/>
          <a:lstStyle/>
          <a:p>
            <a:r>
              <a:rPr kumimoji="1" lang="en-US" altLang="zh-CN" dirty="0" smtClean="0"/>
              <a:t>IC</a:t>
            </a:r>
            <a:r>
              <a:rPr kumimoji="1" lang="zh-CN" altLang="en-US" dirty="0" smtClean="0"/>
              <a:t>卡：</a:t>
            </a:r>
            <a:r>
              <a:rPr kumimoji="1" lang="zh-CN" altLang="en-US" dirty="0" smtClean="0">
                <a:solidFill>
                  <a:srgbClr val="FFFF00"/>
                </a:solidFill>
              </a:rPr>
              <a:t>分类</a:t>
            </a:r>
            <a:endParaRPr kumimoji="1" lang="zh-CN" altLang="en-US" dirty="0">
              <a:solidFill>
                <a:srgbClr val="FFFF00"/>
              </a:solidFill>
            </a:endParaRPr>
          </a:p>
        </p:txBody>
      </p:sp>
      <p:grpSp>
        <p:nvGrpSpPr>
          <p:cNvPr id="13" name="组合 12"/>
          <p:cNvGrpSpPr/>
          <p:nvPr/>
        </p:nvGrpSpPr>
        <p:grpSpPr>
          <a:xfrm>
            <a:off x="606396" y="1978615"/>
            <a:ext cx="8007408" cy="3683696"/>
            <a:chOff x="533400" y="2008633"/>
            <a:chExt cx="8007408" cy="3683696"/>
          </a:xfrm>
        </p:grpSpPr>
        <p:pic>
          <p:nvPicPr>
            <p:cNvPr id="5" name="图片 51" descr="图片2.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33400" y="2008633"/>
              <a:ext cx="8007408" cy="368369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 name="图片 1"/>
            <p:cNvPicPr>
              <a:picLocks noChangeAspect="1"/>
            </p:cNvPicPr>
            <p:nvPr/>
          </p:nvPicPr>
          <p:blipFill>
            <a:blip r:embed="rId4"/>
            <a:stretch>
              <a:fillRect/>
            </a:stretch>
          </p:blipFill>
          <p:spPr>
            <a:xfrm>
              <a:off x="6296440" y="3057236"/>
              <a:ext cx="2237960" cy="534971"/>
            </a:xfrm>
            <a:prstGeom prst="rect">
              <a:avLst/>
            </a:prstGeom>
          </p:spPr>
        </p:pic>
        <p:pic>
          <p:nvPicPr>
            <p:cNvPr id="6" name="图片 5"/>
            <p:cNvPicPr>
              <a:picLocks noChangeAspect="1"/>
            </p:cNvPicPr>
            <p:nvPr/>
          </p:nvPicPr>
          <p:blipFill>
            <a:blip r:embed="rId5"/>
            <a:stretch>
              <a:fillRect/>
            </a:stretch>
          </p:blipFill>
          <p:spPr>
            <a:xfrm>
              <a:off x="3276600" y="2828636"/>
              <a:ext cx="2509025" cy="838200"/>
            </a:xfrm>
            <a:prstGeom prst="rect">
              <a:avLst/>
            </a:prstGeom>
          </p:spPr>
        </p:pic>
        <p:cxnSp>
          <p:nvCxnSpPr>
            <p:cNvPr id="8" name="直接连接符 7"/>
            <p:cNvCxnSpPr/>
            <p:nvPr/>
          </p:nvCxnSpPr>
          <p:spPr>
            <a:xfrm flipH="1">
              <a:off x="4495800" y="3618344"/>
              <a:ext cx="2919620" cy="0"/>
            </a:xfrm>
            <a:prstGeom prst="line">
              <a:avLst/>
            </a:prstGeom>
            <a:ln w="381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4505036" y="3592207"/>
              <a:ext cx="2" cy="14159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97645340"/>
      </p:ext>
    </p:extLst>
  </p:cSld>
  <p:clrMapOvr>
    <a:masterClrMapping/>
  </p:clrMapOvr>
  <p:transition spd="slow">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628650" y="1718129"/>
            <a:ext cx="7829550" cy="4136406"/>
          </a:xfrm>
        </p:spPr>
        <p:txBody>
          <a:bodyPr>
            <a:noAutofit/>
          </a:bodyPr>
          <a:lstStyle/>
          <a:p>
            <a:pPr>
              <a:lnSpc>
                <a:spcPct val="150000"/>
              </a:lnSpc>
              <a:buFont typeface="Wingdings" panose="05000000000000000000" pitchFamily="2" charset="2"/>
              <a:buChar char="n"/>
            </a:pPr>
            <a:r>
              <a:rPr lang="zh-CN" altLang="en-US" sz="2400" b="1" dirty="0" smtClean="0">
                <a:solidFill>
                  <a:srgbClr val="FF0000"/>
                </a:solidFill>
                <a:latin typeface="Calibri" charset="0"/>
              </a:rPr>
              <a:t>存储器卡：</a:t>
            </a:r>
            <a:r>
              <a:rPr lang="zh-CN" altLang="en-US" sz="2400" dirty="0" smtClean="0">
                <a:latin typeface="Calibri" charset="0"/>
              </a:rPr>
              <a:t>卡内嵌入</a:t>
            </a:r>
            <a:r>
              <a:rPr lang="zh-CN" altLang="en-US" sz="2400" dirty="0">
                <a:latin typeface="Calibri" charset="0"/>
              </a:rPr>
              <a:t>的</a:t>
            </a:r>
            <a:r>
              <a:rPr lang="zh-CN" altLang="en-US" sz="2400" dirty="0" smtClean="0">
                <a:latin typeface="Calibri" charset="0"/>
              </a:rPr>
              <a:t>芯片多</a:t>
            </a:r>
            <a:r>
              <a:rPr lang="zh-CN" altLang="en-US" sz="2400" dirty="0">
                <a:latin typeface="Calibri" charset="0"/>
              </a:rPr>
              <a:t>为通用</a:t>
            </a:r>
            <a:r>
              <a:rPr lang="en-US" altLang="zh-CN" sz="2400" b="1" dirty="0" smtClean="0">
                <a:solidFill>
                  <a:srgbClr val="0033CC"/>
                </a:solidFill>
                <a:latin typeface="Calibri" charset="0"/>
              </a:rPr>
              <a:t>EEPROM</a:t>
            </a:r>
            <a:r>
              <a:rPr lang="zh-CN" altLang="en-US" sz="2400" b="1" dirty="0" smtClean="0">
                <a:solidFill>
                  <a:srgbClr val="0033CC"/>
                </a:solidFill>
                <a:latin typeface="Calibri" charset="0"/>
              </a:rPr>
              <a:t>（</a:t>
            </a:r>
            <a:r>
              <a:rPr lang="en-US" altLang="zh-CN" sz="2400" b="1" dirty="0">
                <a:solidFill>
                  <a:srgbClr val="0033CC"/>
                </a:solidFill>
                <a:latin typeface="Calibri" charset="0"/>
              </a:rPr>
              <a:t>Electrically-Erasable Programmable Read-Only </a:t>
            </a:r>
            <a:r>
              <a:rPr lang="en-US" altLang="zh-CN" sz="2400" b="1" dirty="0" smtClean="0">
                <a:solidFill>
                  <a:srgbClr val="0033CC"/>
                </a:solidFill>
                <a:latin typeface="Calibri" charset="0"/>
              </a:rPr>
              <a:t>Memory</a:t>
            </a:r>
            <a:r>
              <a:rPr lang="zh-CN" altLang="en-US" sz="2400" b="1" dirty="0" smtClean="0">
                <a:solidFill>
                  <a:srgbClr val="0033CC"/>
                </a:solidFill>
                <a:latin typeface="Calibri" charset="0"/>
              </a:rPr>
              <a:t>，电可擦除、可编程只读存储器）</a:t>
            </a:r>
            <a:r>
              <a:rPr lang="zh-CN" altLang="en-US" sz="2400" dirty="0" smtClean="0">
                <a:latin typeface="Calibri" charset="0"/>
              </a:rPr>
              <a:t>；</a:t>
            </a:r>
            <a:r>
              <a:rPr lang="zh-CN" altLang="en-US" sz="2400" dirty="0">
                <a:latin typeface="Calibri" charset="0"/>
              </a:rPr>
              <a:t>无安全逻辑，可对片内信息不受限制地任意存取；卡片制造中也很少采取安全保护</a:t>
            </a:r>
            <a:r>
              <a:rPr lang="zh-CN" altLang="en-US" sz="2400" dirty="0" smtClean="0">
                <a:latin typeface="Calibri" charset="0"/>
              </a:rPr>
              <a:t>措施</a:t>
            </a:r>
            <a:endParaRPr lang="en-US" altLang="zh-CN" sz="2400" dirty="0" smtClean="0">
              <a:latin typeface="Calibri" charset="0"/>
            </a:endParaRPr>
          </a:p>
          <a:p>
            <a:pPr>
              <a:lnSpc>
                <a:spcPct val="150000"/>
              </a:lnSpc>
              <a:buFont typeface="Wingdings" panose="05000000000000000000" pitchFamily="2" charset="2"/>
              <a:buChar char="n"/>
            </a:pPr>
            <a:r>
              <a:rPr lang="zh-CN" altLang="en-US" sz="2400" b="1" dirty="0" smtClean="0">
                <a:solidFill>
                  <a:srgbClr val="FF0000"/>
                </a:solidFill>
                <a:latin typeface="Calibri" charset="0"/>
              </a:rPr>
              <a:t>特点：</a:t>
            </a:r>
            <a:endParaRPr lang="en-US" altLang="zh-CN" sz="2400" b="1" dirty="0" smtClean="0">
              <a:solidFill>
                <a:srgbClr val="FF0000"/>
              </a:solidFill>
              <a:latin typeface="Calibri" charset="0"/>
            </a:endParaRPr>
          </a:p>
          <a:p>
            <a:pPr lvl="1">
              <a:lnSpc>
                <a:spcPct val="150000"/>
              </a:lnSpc>
            </a:pPr>
            <a:r>
              <a:rPr lang="zh-CN" altLang="en-US" sz="2400" dirty="0">
                <a:latin typeface="Calibri" charset="0"/>
              </a:rPr>
              <a:t>存储器卡功能简单，</a:t>
            </a:r>
            <a:r>
              <a:rPr lang="zh-CN" altLang="en-US" sz="2400" dirty="0" smtClean="0">
                <a:latin typeface="Calibri" charset="0"/>
              </a:rPr>
              <a:t>没有安全</a:t>
            </a:r>
            <a:r>
              <a:rPr lang="zh-CN" altLang="en-US" sz="2400" dirty="0">
                <a:latin typeface="Calibri" charset="0"/>
              </a:rPr>
              <a:t>保护逻辑，但价格低廉，开发使用简便，存储容量增长迅猛，因此多用于某些内部信息无须保密或不允许</a:t>
            </a:r>
            <a:r>
              <a:rPr lang="zh-CN" altLang="en-US" sz="2400" dirty="0" smtClean="0">
                <a:latin typeface="Calibri" charset="0"/>
              </a:rPr>
              <a:t>加密的</a:t>
            </a:r>
            <a:r>
              <a:rPr lang="zh-CN" altLang="en-US" sz="2400" dirty="0">
                <a:latin typeface="Calibri" charset="0"/>
              </a:rPr>
              <a:t>场合</a:t>
            </a:r>
            <a:r>
              <a:rPr lang="zh-CN" altLang="en-US" sz="2400" dirty="0" smtClean="0">
                <a:latin typeface="Calibri" charset="0"/>
              </a:rPr>
              <a:t>。</a:t>
            </a:r>
            <a:endParaRPr lang="zh-CN" altLang="en-US" sz="2400" dirty="0">
              <a:latin typeface="Calibri" charset="0"/>
            </a:endParaRPr>
          </a:p>
        </p:txBody>
      </p:sp>
      <p:sp>
        <p:nvSpPr>
          <p:cNvPr id="3" name="幻灯片编号占位符 2"/>
          <p:cNvSpPr>
            <a:spLocks noGrp="1"/>
          </p:cNvSpPr>
          <p:nvPr>
            <p:ph type="sldNum" sz="quarter" idx="4294967295"/>
          </p:nvPr>
        </p:nvSpPr>
        <p:spPr>
          <a:xfrm>
            <a:off x="6553200" y="6400800"/>
            <a:ext cx="2133600" cy="320675"/>
          </a:xfrm>
        </p:spPr>
        <p:txBody>
          <a:bodyPr/>
          <a:lstStyle/>
          <a:p>
            <a:fld id="{0503CE10-F9D3-4072-A615-6A95AA0B7B65}" type="slidenum">
              <a:rPr lang="zh-CN" altLang="en-US" smtClean="0"/>
              <a:t>18</a:t>
            </a:fld>
            <a:endParaRPr lang="zh-CN" altLang="en-US" dirty="0"/>
          </a:p>
        </p:txBody>
      </p:sp>
      <p:sp>
        <p:nvSpPr>
          <p:cNvPr id="4" name="标题 3"/>
          <p:cNvSpPr>
            <a:spLocks noGrp="1"/>
          </p:cNvSpPr>
          <p:nvPr>
            <p:ph type="title"/>
          </p:nvPr>
        </p:nvSpPr>
        <p:spPr/>
        <p:txBody>
          <a:bodyPr/>
          <a:lstStyle/>
          <a:p>
            <a:r>
              <a:rPr kumimoji="1" lang="en-US" altLang="zh-CN" dirty="0" smtClean="0"/>
              <a:t>IC</a:t>
            </a:r>
            <a:r>
              <a:rPr kumimoji="1" lang="zh-CN" altLang="en-US" dirty="0" smtClean="0"/>
              <a:t>卡：</a:t>
            </a:r>
            <a:r>
              <a:rPr kumimoji="1" lang="zh-CN" altLang="en-US" dirty="0" smtClean="0">
                <a:solidFill>
                  <a:srgbClr val="FFFF00"/>
                </a:solidFill>
              </a:rPr>
              <a:t>按芯片分类</a:t>
            </a:r>
            <a:endParaRPr kumimoji="1" lang="zh-CN" altLang="en-US" dirty="0">
              <a:solidFill>
                <a:srgbClr val="FFFF00"/>
              </a:solidFill>
            </a:endParaRPr>
          </a:p>
        </p:txBody>
      </p:sp>
    </p:spTree>
    <p:extLst>
      <p:ext uri="{BB962C8B-B14F-4D97-AF65-F5344CB8AC3E}">
        <p14:creationId xmlns:p14="http://schemas.microsoft.com/office/powerpoint/2010/main" val="3673525467"/>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fade">
                                      <p:cBhvr>
                                        <p:cTn id="15" dur="500"/>
                                        <p:tgtEl>
                                          <p:spTgt spid="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628650" y="1419224"/>
            <a:ext cx="8210550" cy="5219081"/>
          </a:xfrm>
        </p:spPr>
        <p:txBody>
          <a:bodyPr>
            <a:noAutofit/>
          </a:bodyPr>
          <a:lstStyle/>
          <a:p>
            <a:pPr algn="just">
              <a:lnSpc>
                <a:spcPct val="150000"/>
              </a:lnSpc>
              <a:spcBef>
                <a:spcPts val="600"/>
              </a:spcBef>
              <a:buFont typeface="Wingdings" panose="05000000000000000000" pitchFamily="2" charset="2"/>
              <a:buChar char="n"/>
            </a:pPr>
            <a:r>
              <a:rPr lang="en-US" altLang="zh-CN" b="1" dirty="0" smtClean="0">
                <a:solidFill>
                  <a:srgbClr val="FF0000"/>
                </a:solidFill>
              </a:rPr>
              <a:t> </a:t>
            </a:r>
            <a:r>
              <a:rPr lang="en-US" altLang="zh-CN" sz="2400" b="1" dirty="0" smtClean="0">
                <a:solidFill>
                  <a:srgbClr val="FF0000"/>
                </a:solidFill>
              </a:rPr>
              <a:t>CPU</a:t>
            </a:r>
            <a:r>
              <a:rPr lang="zh-CN" altLang="en-US" sz="2400" b="1" dirty="0" smtClean="0">
                <a:solidFill>
                  <a:srgbClr val="FF0000"/>
                </a:solidFill>
              </a:rPr>
              <a:t>卡：</a:t>
            </a:r>
            <a:r>
              <a:rPr lang="zh-CN" altLang="en-US" sz="2400" dirty="0" smtClean="0"/>
              <a:t>也称</a:t>
            </a:r>
            <a:r>
              <a:rPr lang="zh-CN" altLang="en-US" sz="2400" dirty="0"/>
              <a:t>智能卡。</a:t>
            </a:r>
            <a:r>
              <a:rPr lang="en-US" altLang="zh-CN" sz="2400" dirty="0"/>
              <a:t>CPU</a:t>
            </a:r>
            <a:r>
              <a:rPr lang="zh-CN" altLang="en-US" sz="2400" dirty="0"/>
              <a:t>卡的硬件构成包括</a:t>
            </a:r>
            <a:r>
              <a:rPr lang="en-US" altLang="zh-CN" sz="2400" b="1" dirty="0">
                <a:solidFill>
                  <a:srgbClr val="0033CC"/>
                </a:solidFill>
              </a:rPr>
              <a:t>CPU</a:t>
            </a:r>
            <a:r>
              <a:rPr lang="zh-CN" altLang="en-US" sz="2400" dirty="0"/>
              <a:t>、</a:t>
            </a:r>
            <a:r>
              <a:rPr lang="zh-CN" altLang="en-US" sz="2400" dirty="0" smtClean="0"/>
              <a:t>存储器、</a:t>
            </a:r>
            <a:r>
              <a:rPr lang="zh-CN" altLang="en-US" sz="2400" dirty="0"/>
              <a:t>卡与读写终端通信的</a:t>
            </a:r>
            <a:r>
              <a:rPr lang="en-US" altLang="zh-CN" sz="2400" dirty="0"/>
              <a:t>I/O</a:t>
            </a:r>
            <a:r>
              <a:rPr lang="zh-CN" altLang="en-US" sz="2400" dirty="0"/>
              <a:t>接口及加密运算</a:t>
            </a:r>
            <a:r>
              <a:rPr lang="zh-CN" altLang="en-US" sz="2400" dirty="0" smtClean="0"/>
              <a:t>协处理器，</a:t>
            </a:r>
            <a:r>
              <a:rPr lang="en-US" altLang="zh-CN" sz="2400" b="1" dirty="0" smtClean="0">
                <a:solidFill>
                  <a:srgbClr val="0033CC"/>
                </a:solidFill>
              </a:rPr>
              <a:t>ROM</a:t>
            </a:r>
            <a:r>
              <a:rPr lang="zh-CN" altLang="en-US" sz="2400" dirty="0" smtClean="0"/>
              <a:t>（只读存储器）中</a:t>
            </a:r>
            <a:r>
              <a:rPr lang="zh-CN" altLang="en-US" sz="2400" dirty="0"/>
              <a:t>则存放</a:t>
            </a:r>
            <a:r>
              <a:rPr lang="zh-CN" altLang="en-US" sz="2400" dirty="0" smtClean="0"/>
              <a:t>有程序代码。</a:t>
            </a:r>
            <a:endParaRPr lang="en-US" altLang="zh-CN" sz="2400" dirty="0" smtClean="0"/>
          </a:p>
          <a:p>
            <a:pPr>
              <a:lnSpc>
                <a:spcPct val="150000"/>
              </a:lnSpc>
              <a:spcBef>
                <a:spcPts val="600"/>
              </a:spcBef>
              <a:buFont typeface="Wingdings" panose="05000000000000000000" pitchFamily="2" charset="2"/>
              <a:buChar char="n"/>
            </a:pPr>
            <a:r>
              <a:rPr lang="zh-CN" altLang="en-US" sz="2400" b="1" dirty="0" smtClean="0">
                <a:solidFill>
                  <a:srgbClr val="FF0000"/>
                </a:solidFill>
              </a:rPr>
              <a:t> 特点：</a:t>
            </a:r>
            <a:endParaRPr lang="en-US" altLang="zh-CN" sz="2400" b="1" dirty="0" smtClean="0">
              <a:solidFill>
                <a:srgbClr val="FF0000"/>
              </a:solidFill>
            </a:endParaRPr>
          </a:p>
          <a:p>
            <a:pPr lvl="1">
              <a:lnSpc>
                <a:spcPct val="150000"/>
              </a:lnSpc>
              <a:spcBef>
                <a:spcPts val="0"/>
              </a:spcBef>
            </a:pPr>
            <a:r>
              <a:rPr lang="zh-CN" altLang="en-US" sz="2000" dirty="0" smtClean="0">
                <a:solidFill>
                  <a:srgbClr val="0D0D0D"/>
                </a:solidFill>
              </a:rPr>
              <a:t>计算能力高，存储容量大，应用灵活，适应性较强。</a:t>
            </a:r>
            <a:endParaRPr lang="en-US" altLang="zh-CN" sz="2000" dirty="0" smtClean="0">
              <a:solidFill>
                <a:srgbClr val="0D0D0D"/>
              </a:solidFill>
            </a:endParaRPr>
          </a:p>
          <a:p>
            <a:pPr lvl="1">
              <a:lnSpc>
                <a:spcPct val="150000"/>
              </a:lnSpc>
              <a:spcBef>
                <a:spcPts val="0"/>
              </a:spcBef>
            </a:pPr>
            <a:r>
              <a:rPr lang="zh-CN" altLang="en-US" sz="2000" dirty="0" smtClean="0">
                <a:solidFill>
                  <a:srgbClr val="0D0D0D"/>
                </a:solidFill>
              </a:rPr>
              <a:t>安全防伪能力强。不仅可验证卡和持卡人的合法性，且可鉴别读写终端，已成为一卡多用及对数据安全保密性特别敏感场合的最佳选择，如手机</a:t>
            </a:r>
            <a:r>
              <a:rPr lang="en-US" altLang="zh-CN" sz="2000" dirty="0" smtClean="0">
                <a:solidFill>
                  <a:srgbClr val="0D0D0D"/>
                </a:solidFill>
              </a:rPr>
              <a:t>SIM</a:t>
            </a:r>
            <a:r>
              <a:rPr lang="zh-CN" altLang="en-US" sz="2000" dirty="0" smtClean="0">
                <a:solidFill>
                  <a:srgbClr val="0D0D0D"/>
                </a:solidFill>
              </a:rPr>
              <a:t>卡等。</a:t>
            </a:r>
            <a:endParaRPr lang="en-US" altLang="zh-CN" sz="2000" dirty="0" smtClean="0">
              <a:solidFill>
                <a:srgbClr val="0D0D0D"/>
              </a:solidFill>
            </a:endParaRPr>
          </a:p>
          <a:p>
            <a:pPr lvl="1">
              <a:lnSpc>
                <a:spcPct val="150000"/>
              </a:lnSpc>
              <a:spcBef>
                <a:spcPts val="0"/>
              </a:spcBef>
            </a:pPr>
            <a:r>
              <a:rPr lang="zh-CN" altLang="en-US" sz="2000" dirty="0" smtClean="0">
                <a:solidFill>
                  <a:srgbClr val="0D0D0D"/>
                </a:solidFill>
              </a:rPr>
              <a:t>真正意义上的“智能卡”。</a:t>
            </a:r>
            <a:endParaRPr lang="en-US" altLang="zh-CN" sz="2000" dirty="0" smtClean="0">
              <a:solidFill>
                <a:srgbClr val="0D0D0D"/>
              </a:solidFill>
            </a:endParaRPr>
          </a:p>
        </p:txBody>
      </p:sp>
      <p:sp>
        <p:nvSpPr>
          <p:cNvPr id="4" name="标题 3"/>
          <p:cNvSpPr>
            <a:spLocks noGrp="1"/>
          </p:cNvSpPr>
          <p:nvPr>
            <p:ph type="title"/>
          </p:nvPr>
        </p:nvSpPr>
        <p:spPr/>
        <p:txBody>
          <a:bodyPr/>
          <a:lstStyle/>
          <a:p>
            <a:r>
              <a:rPr lang="en-US" altLang="zh-CN" dirty="0">
                <a:latin typeface="微软雅黑"/>
                <a:ea typeface="微软雅黑"/>
                <a:cs typeface="微软雅黑"/>
              </a:rPr>
              <a:t>IC</a:t>
            </a:r>
            <a:r>
              <a:rPr lang="zh-CN" altLang="en-US" dirty="0">
                <a:latin typeface="微软雅黑"/>
                <a:ea typeface="微软雅黑"/>
                <a:cs typeface="微软雅黑"/>
              </a:rPr>
              <a:t>卡：按芯片分类</a:t>
            </a:r>
            <a:endParaRPr kumimoji="1" lang="zh-CN" altLang="en-US" dirty="0"/>
          </a:p>
        </p:txBody>
      </p:sp>
    </p:spTree>
    <p:extLst>
      <p:ext uri="{BB962C8B-B14F-4D97-AF65-F5344CB8AC3E}">
        <p14:creationId xmlns:p14="http://schemas.microsoft.com/office/powerpoint/2010/main" val="2436006571"/>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fade">
                                      <p:cBhvr>
                                        <p:cTn id="15" dur="500"/>
                                        <p:tgtEl>
                                          <p:spTgt spid="2">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2">
                                            <p:txEl>
                                              <p:pRg st="3" end="3"/>
                                            </p:txEl>
                                          </p:spTgt>
                                        </p:tgtEl>
                                        <p:attrNameLst>
                                          <p:attrName>style.visibility</p:attrName>
                                        </p:attrNameLst>
                                      </p:cBhvr>
                                      <p:to>
                                        <p:strVal val="visible"/>
                                      </p:to>
                                    </p:set>
                                    <p:animEffect transition="in" filter="fade">
                                      <p:cBhvr>
                                        <p:cTn id="18" dur="500"/>
                                        <p:tgtEl>
                                          <p:spTgt spid="2">
                                            <p:txEl>
                                              <p:pRg st="3" end="3"/>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animEffect transition="in" filter="fade">
                                      <p:cBhvr>
                                        <p:cTn id="21" dur="500"/>
                                        <p:tgtEl>
                                          <p:spTgt spid="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628650" y="1623702"/>
            <a:ext cx="8210550" cy="4741270"/>
          </a:xfrm>
        </p:spPr>
        <p:txBody>
          <a:bodyPr>
            <a:normAutofit fontScale="85000" lnSpcReduction="20000"/>
          </a:bodyPr>
          <a:lstStyle/>
          <a:p>
            <a:pPr>
              <a:lnSpc>
                <a:spcPct val="150000"/>
              </a:lnSpc>
              <a:buFont typeface="Wingdings" panose="05000000000000000000" pitchFamily="2" charset="2"/>
              <a:buChar char="n"/>
            </a:pPr>
            <a:r>
              <a:rPr lang="zh-CN" altLang="en-US" dirty="0" smtClean="0"/>
              <a:t>通过</a:t>
            </a:r>
            <a:r>
              <a:rPr lang="zh-CN" altLang="en-US" b="1" dirty="0" smtClean="0">
                <a:solidFill>
                  <a:srgbClr val="FF0000"/>
                </a:solidFill>
              </a:rPr>
              <a:t>感知识别</a:t>
            </a:r>
            <a:r>
              <a:rPr lang="zh-CN" altLang="en-US" dirty="0" smtClean="0"/>
              <a:t>技术，让物品“</a:t>
            </a:r>
            <a:r>
              <a:rPr lang="zh-CN" altLang="en-US" b="1" dirty="0" smtClean="0">
                <a:solidFill>
                  <a:srgbClr val="0033CC"/>
                </a:solidFill>
              </a:rPr>
              <a:t>开口说话，发布信息</a:t>
            </a:r>
            <a:r>
              <a:rPr lang="zh-CN" altLang="en-US" dirty="0" smtClean="0"/>
              <a:t>”，是融合物理世界和信息世界的重要一环，是物联网区别于其他网络的最独特的部分。物联网的“触手”是位于感知识别层的大量信息生成设备，既包括采用自动生成方式的</a:t>
            </a:r>
            <a:r>
              <a:rPr lang="en-US" altLang="zh-CN" b="1" dirty="0">
                <a:solidFill>
                  <a:srgbClr val="FF0000"/>
                </a:solidFill>
              </a:rPr>
              <a:t>RFID</a:t>
            </a:r>
            <a:r>
              <a:rPr lang="zh-CN" altLang="en-US" b="1" dirty="0">
                <a:solidFill>
                  <a:srgbClr val="FF0000"/>
                </a:solidFill>
              </a:rPr>
              <a:t>、传感器、定位系统</a:t>
            </a:r>
            <a:r>
              <a:rPr lang="zh-CN" altLang="en-US" dirty="0" smtClean="0"/>
              <a:t>等，也包括采用人工生成方式的各种智能设备，如智能手机、多媒体播放器、笔记本电脑等。信息生成方式的多样化是物联网的重要特征之一。</a:t>
            </a:r>
            <a:endParaRPr lang="en-US" altLang="zh-CN" dirty="0" smtClean="0"/>
          </a:p>
          <a:p>
            <a:pPr>
              <a:lnSpc>
                <a:spcPct val="150000"/>
              </a:lnSpc>
              <a:buFont typeface="Wingdings" panose="05000000000000000000" pitchFamily="2" charset="2"/>
              <a:buChar char="n"/>
            </a:pPr>
            <a:r>
              <a:rPr lang="zh-CN" altLang="en-US" dirty="0" smtClean="0"/>
              <a:t>感知识别层位于物联网四层模型的最底端，是所有上层结构的基础。</a:t>
            </a:r>
            <a:endParaRPr lang="zh-CN" altLang="en-US" dirty="0"/>
          </a:p>
        </p:txBody>
      </p:sp>
      <p:sp>
        <p:nvSpPr>
          <p:cNvPr id="3" name="灯片编号占位符 2"/>
          <p:cNvSpPr>
            <a:spLocks noGrp="1"/>
          </p:cNvSpPr>
          <p:nvPr>
            <p:ph type="sldNum" sz="quarter" idx="4294967295"/>
          </p:nvPr>
        </p:nvSpPr>
        <p:spPr>
          <a:xfrm>
            <a:off x="6553200" y="6400800"/>
            <a:ext cx="2133600" cy="320675"/>
          </a:xfrm>
        </p:spPr>
        <p:txBody>
          <a:bodyPr/>
          <a:lstStyle/>
          <a:p>
            <a:fld id="{0503CE10-F9D3-4072-A615-6A95AA0B7B65}" type="slidenum">
              <a:rPr lang="zh-CN" altLang="en-US" smtClean="0"/>
              <a:t>2</a:t>
            </a:fld>
            <a:endParaRPr lang="zh-CN" altLang="en-US" dirty="0"/>
          </a:p>
        </p:txBody>
      </p:sp>
      <p:sp>
        <p:nvSpPr>
          <p:cNvPr id="4" name="标题 3"/>
          <p:cNvSpPr>
            <a:spLocks noGrp="1"/>
          </p:cNvSpPr>
          <p:nvPr>
            <p:ph type="title"/>
          </p:nvPr>
        </p:nvSpPr>
        <p:spPr/>
        <p:txBody>
          <a:bodyPr/>
          <a:lstStyle/>
          <a:p>
            <a:r>
              <a:rPr lang="zh-CN" altLang="en-US" dirty="0" smtClean="0"/>
              <a:t>感 知 识 别</a:t>
            </a:r>
            <a:endParaRPr lang="zh-CN" altLang="en-US" dirty="0"/>
          </a:p>
        </p:txBody>
      </p:sp>
    </p:spTree>
    <p:extLst>
      <p:ext uri="{BB962C8B-B14F-4D97-AF65-F5344CB8AC3E}">
        <p14:creationId xmlns:p14="http://schemas.microsoft.com/office/powerpoint/2010/main" val="3059825392"/>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幻灯片编号占位符 2"/>
          <p:cNvSpPr>
            <a:spLocks noGrp="1"/>
          </p:cNvSpPr>
          <p:nvPr>
            <p:ph type="sldNum" sz="quarter" idx="4294967295"/>
          </p:nvPr>
        </p:nvSpPr>
        <p:spPr>
          <a:xfrm>
            <a:off x="6457950" y="6330951"/>
            <a:ext cx="2057400" cy="365125"/>
          </a:xfrm>
        </p:spPr>
        <p:txBody>
          <a:bodyPr/>
          <a:lstStyle/>
          <a:p>
            <a:fld id="{0503CE10-F9D3-4072-A615-6A95AA0B7B65}" type="slidenum">
              <a:rPr lang="zh-CN" altLang="en-US" smtClean="0"/>
              <a:t>20</a:t>
            </a:fld>
            <a:endParaRPr lang="zh-CN" altLang="en-US" dirty="0"/>
          </a:p>
        </p:txBody>
      </p:sp>
      <p:sp>
        <p:nvSpPr>
          <p:cNvPr id="4" name="标题 3"/>
          <p:cNvSpPr>
            <a:spLocks noGrp="1"/>
          </p:cNvSpPr>
          <p:nvPr>
            <p:ph type="title"/>
          </p:nvPr>
        </p:nvSpPr>
        <p:spPr>
          <a:xfrm>
            <a:off x="914400" y="731837"/>
            <a:ext cx="7391400" cy="563563"/>
          </a:xfrm>
        </p:spPr>
        <p:txBody>
          <a:bodyPr/>
          <a:lstStyle/>
          <a:p>
            <a:r>
              <a:rPr lang="en-US" altLang="zh-CN" dirty="0">
                <a:latin typeface="微软雅黑"/>
                <a:ea typeface="微软雅黑"/>
                <a:cs typeface="微软雅黑"/>
              </a:rPr>
              <a:t>CPU</a:t>
            </a:r>
            <a:r>
              <a:rPr lang="zh-CN" altLang="en-US" dirty="0">
                <a:latin typeface="微软雅黑"/>
                <a:ea typeface="微软雅黑"/>
                <a:cs typeface="微软雅黑"/>
              </a:rPr>
              <a:t>卡</a:t>
            </a:r>
            <a:r>
              <a:rPr lang="zh-CN" altLang="en-US" dirty="0" smtClean="0">
                <a:latin typeface="微软雅黑"/>
                <a:ea typeface="微软雅黑"/>
                <a:cs typeface="微软雅黑"/>
              </a:rPr>
              <a:t>：</a:t>
            </a:r>
            <a:r>
              <a:rPr lang="zh-CN" altLang="en-US" dirty="0" smtClean="0">
                <a:solidFill>
                  <a:srgbClr val="FFFF00"/>
                </a:solidFill>
                <a:latin typeface="微软雅黑"/>
                <a:ea typeface="微软雅黑"/>
                <a:cs typeface="微软雅黑"/>
              </a:rPr>
              <a:t>按与外界数据交换界面</a:t>
            </a:r>
            <a:endParaRPr kumimoji="1" lang="zh-CN" altLang="en-US" dirty="0">
              <a:solidFill>
                <a:srgbClr val="FFFF00"/>
              </a:solidFill>
              <a:latin typeface="微软雅黑"/>
              <a:ea typeface="微软雅黑"/>
              <a:cs typeface="微软雅黑"/>
            </a:endParaRPr>
          </a:p>
        </p:txBody>
      </p:sp>
      <p:sp>
        <p:nvSpPr>
          <p:cNvPr id="5" name="Text Box 13"/>
          <p:cNvSpPr txBox="1">
            <a:spLocks noChangeArrowheads="1"/>
          </p:cNvSpPr>
          <p:nvPr/>
        </p:nvSpPr>
        <p:spPr bwMode="auto">
          <a:xfrm>
            <a:off x="865188" y="4170360"/>
            <a:ext cx="7704137" cy="2123658"/>
          </a:xfrm>
          <a:prstGeom prst="rect">
            <a:avLst/>
          </a:prstGeom>
          <a:noFill/>
          <a:ln w="9525" algn="ctr">
            <a:noFill/>
            <a:miter lim="800000"/>
            <a:headEnd/>
            <a:tailEnd/>
          </a:ln>
        </p:spPr>
        <p:txBody>
          <a:bodyPr>
            <a:spAutoFit/>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marL="342900" indent="-342900" eaLnBrk="1" hangingPunct="1">
              <a:lnSpc>
                <a:spcPct val="150000"/>
              </a:lnSpc>
              <a:buFont typeface="Wingdings" panose="05000000000000000000" pitchFamily="2" charset="2"/>
              <a:buChar char="n"/>
            </a:pPr>
            <a:r>
              <a:rPr lang="zh-CN" altLang="en-US" sz="2200" b="1" dirty="0" smtClean="0">
                <a:solidFill>
                  <a:srgbClr val="0033CC"/>
                </a:solidFill>
                <a:latin typeface="微软雅黑" panose="020B0503020204020204" pitchFamily="34" charset="-122"/>
                <a:ea typeface="微软雅黑" panose="020B0503020204020204" pitchFamily="34" charset="-122"/>
              </a:rPr>
              <a:t>接触式</a:t>
            </a:r>
            <a:r>
              <a:rPr lang="en-US" altLang="zh-CN" sz="2200" b="1" dirty="0" smtClean="0">
                <a:solidFill>
                  <a:srgbClr val="0033CC"/>
                </a:solidFill>
                <a:latin typeface="微软雅黑" panose="020B0503020204020204" pitchFamily="34" charset="-122"/>
                <a:ea typeface="微软雅黑" panose="020B0503020204020204" pitchFamily="34" charset="-122"/>
              </a:rPr>
              <a:t>IC</a:t>
            </a:r>
            <a:r>
              <a:rPr lang="zh-CN" altLang="en-US" sz="2200" b="1" dirty="0" smtClean="0">
                <a:solidFill>
                  <a:srgbClr val="0033CC"/>
                </a:solidFill>
                <a:latin typeface="微软雅黑" panose="020B0503020204020204" pitchFamily="34" charset="-122"/>
                <a:ea typeface="微软雅黑" panose="020B0503020204020204" pitchFamily="34" charset="-122"/>
              </a:rPr>
              <a:t>卡</a:t>
            </a:r>
            <a:r>
              <a:rPr lang="zh-CN" altLang="en-US" sz="2200" dirty="0" smtClean="0">
                <a:latin typeface="微软雅黑" panose="020B0503020204020204" pitchFamily="34" charset="-122"/>
                <a:ea typeface="微软雅黑" panose="020B0503020204020204" pitchFamily="34" charset="-122"/>
              </a:rPr>
              <a:t>的多个金属触点为卡芯片与外界的信息传输媒介，成本低，实施相对简便；</a:t>
            </a:r>
            <a:endParaRPr lang="en-US" altLang="zh-CN" sz="2200" dirty="0" smtClean="0">
              <a:latin typeface="微软雅黑" panose="020B0503020204020204" pitchFamily="34" charset="-122"/>
              <a:ea typeface="微软雅黑" panose="020B0503020204020204" pitchFamily="34" charset="-122"/>
            </a:endParaRPr>
          </a:p>
          <a:p>
            <a:pPr marL="342900" indent="-342900" eaLnBrk="1" hangingPunct="1">
              <a:lnSpc>
                <a:spcPct val="150000"/>
              </a:lnSpc>
              <a:buFont typeface="Wingdings" panose="05000000000000000000" pitchFamily="2" charset="2"/>
              <a:buChar char="n"/>
            </a:pPr>
            <a:r>
              <a:rPr lang="zh-CN" altLang="en-US" sz="2200" b="1" dirty="0" smtClean="0">
                <a:solidFill>
                  <a:srgbClr val="0033CC"/>
                </a:solidFill>
                <a:latin typeface="微软雅黑" panose="020B0503020204020204" pitchFamily="34" charset="-122"/>
                <a:ea typeface="微软雅黑" panose="020B0503020204020204" pitchFamily="34" charset="-122"/>
              </a:rPr>
              <a:t>非接触式</a:t>
            </a:r>
            <a:r>
              <a:rPr lang="en-US" altLang="zh-CN" sz="2200" b="1" dirty="0" smtClean="0">
                <a:solidFill>
                  <a:srgbClr val="0033CC"/>
                </a:solidFill>
                <a:latin typeface="微软雅黑" panose="020B0503020204020204" pitchFamily="34" charset="-122"/>
                <a:ea typeface="微软雅黑" panose="020B0503020204020204" pitchFamily="34" charset="-122"/>
              </a:rPr>
              <a:t>IC</a:t>
            </a:r>
            <a:r>
              <a:rPr lang="zh-CN" altLang="en-US" sz="2200" dirty="0" smtClean="0">
                <a:latin typeface="微软雅黑" panose="020B0503020204020204" pitchFamily="34" charset="-122"/>
                <a:ea typeface="微软雅黑" panose="020B0503020204020204" pitchFamily="34" charset="-122"/>
              </a:rPr>
              <a:t>卡则不用触点，而是借助无线收发传送信息，因此在前者难以胜任的交通运输等诸多场合有较多应用。</a:t>
            </a:r>
            <a:endParaRPr lang="zh-CN" altLang="en-US" sz="2200" dirty="0">
              <a:latin typeface="微软雅黑" panose="020B0503020204020204" pitchFamily="34" charset="-122"/>
              <a:ea typeface="微软雅黑" panose="020B0503020204020204" pitchFamily="34" charset="-122"/>
            </a:endParaRPr>
          </a:p>
        </p:txBody>
      </p:sp>
      <p:pic>
        <p:nvPicPr>
          <p:cNvPr id="6" name="Picture 14" descr="9D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9821" y="2235213"/>
            <a:ext cx="2376488" cy="18558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7" name="Picture 2" descr="http://blog.chinaacc.com/blogmanager/wp-content/blogs.dir/24043/fckuploads/24043_1269410031_34782.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64733" y="2227276"/>
            <a:ext cx="2519362" cy="163357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8" name="Text Box 12"/>
          <p:cNvSpPr txBox="1">
            <a:spLocks noChangeArrowheads="1"/>
          </p:cNvSpPr>
          <p:nvPr/>
        </p:nvSpPr>
        <p:spPr bwMode="auto">
          <a:xfrm>
            <a:off x="1567062" y="1658938"/>
            <a:ext cx="2663825" cy="461962"/>
          </a:xfrm>
          <a:prstGeom prst="rect">
            <a:avLst/>
          </a:prstGeom>
          <a:noFill/>
          <a:ln w="9525">
            <a:noFill/>
            <a:miter lim="800000"/>
            <a:headEnd/>
            <a:tailEnd/>
          </a:ln>
        </p:spPr>
        <p:txBody>
          <a:bodyPr>
            <a:spAutoFit/>
          </a:bodyPr>
          <a:lstStyle/>
          <a:p>
            <a:pPr algn="ctr">
              <a:spcBef>
                <a:spcPct val="50000"/>
              </a:spcBef>
              <a:defRPr/>
            </a:pPr>
            <a:r>
              <a:rPr lang="zh-CN" altLang="en-US" sz="2400" b="1" dirty="0">
                <a:solidFill>
                  <a:srgbClr val="C00000"/>
                </a:solidFill>
                <a:latin typeface="+mn-lt"/>
                <a:ea typeface="宋体" pitchFamily="2" charset="-122"/>
                <a:cs typeface="+mn-cs"/>
              </a:rPr>
              <a:t>接触式</a:t>
            </a:r>
            <a:r>
              <a:rPr lang="en-US" altLang="zh-CN" sz="2400" b="1" dirty="0">
                <a:solidFill>
                  <a:srgbClr val="C00000"/>
                </a:solidFill>
                <a:latin typeface="+mn-lt"/>
                <a:ea typeface="宋体" pitchFamily="2" charset="-122"/>
                <a:cs typeface="+mn-cs"/>
              </a:rPr>
              <a:t>IC</a:t>
            </a:r>
            <a:r>
              <a:rPr lang="zh-CN" altLang="en-US" sz="2400" b="1" dirty="0">
                <a:solidFill>
                  <a:srgbClr val="C00000"/>
                </a:solidFill>
                <a:latin typeface="+mn-lt"/>
                <a:ea typeface="宋体" pitchFamily="2" charset="-122"/>
                <a:cs typeface="+mn-cs"/>
              </a:rPr>
              <a:t>卡</a:t>
            </a:r>
          </a:p>
        </p:txBody>
      </p:sp>
      <p:sp>
        <p:nvSpPr>
          <p:cNvPr id="9" name="Rectangle 17"/>
          <p:cNvSpPr>
            <a:spLocks noChangeArrowheads="1"/>
          </p:cNvSpPr>
          <p:nvPr/>
        </p:nvSpPr>
        <p:spPr bwMode="auto">
          <a:xfrm>
            <a:off x="5138015" y="1657081"/>
            <a:ext cx="2879725" cy="461963"/>
          </a:xfrm>
          <a:prstGeom prst="rect">
            <a:avLst/>
          </a:prstGeom>
          <a:noFill/>
          <a:ln w="9525" algn="ctr">
            <a:noFill/>
            <a:miter lim="800000"/>
            <a:headEnd/>
            <a:tailEnd/>
          </a:ln>
        </p:spPr>
        <p:txBody>
          <a:bodyPr>
            <a:spAutoFit/>
          </a:bodyPr>
          <a:lstStyle/>
          <a:p>
            <a:pPr algn="ctr">
              <a:spcBef>
                <a:spcPct val="50000"/>
              </a:spcBef>
              <a:defRPr/>
            </a:pPr>
            <a:r>
              <a:rPr lang="zh-CN" altLang="en-US" sz="2400" b="1" dirty="0" smtClean="0">
                <a:solidFill>
                  <a:srgbClr val="C00000"/>
                </a:solidFill>
                <a:latin typeface="+mn-lt"/>
                <a:ea typeface="宋体" pitchFamily="2" charset="-122"/>
                <a:cs typeface="+mn-cs"/>
              </a:rPr>
              <a:t>非接触式</a:t>
            </a:r>
            <a:r>
              <a:rPr lang="en-US" altLang="zh-CN" sz="2400" b="1" dirty="0">
                <a:solidFill>
                  <a:srgbClr val="C00000"/>
                </a:solidFill>
                <a:latin typeface="+mn-lt"/>
                <a:ea typeface="宋体" pitchFamily="2" charset="-122"/>
                <a:cs typeface="+mn-cs"/>
              </a:rPr>
              <a:t>IC</a:t>
            </a:r>
            <a:r>
              <a:rPr lang="zh-CN" altLang="en-US" sz="2400" b="1" dirty="0">
                <a:solidFill>
                  <a:srgbClr val="C00000"/>
                </a:solidFill>
                <a:latin typeface="+mn-lt"/>
                <a:ea typeface="宋体" pitchFamily="2" charset="-122"/>
                <a:cs typeface="+mn-cs"/>
              </a:rPr>
              <a:t>卡</a:t>
            </a:r>
          </a:p>
        </p:txBody>
      </p:sp>
    </p:spTree>
    <p:extLst>
      <p:ext uri="{BB962C8B-B14F-4D97-AF65-F5344CB8AC3E}">
        <p14:creationId xmlns:p14="http://schemas.microsoft.com/office/powerpoint/2010/main" val="2320399281"/>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9" grpId="0"/>
    </p:bld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内容占位符 1"/>
          <p:cNvSpPr>
            <a:spLocks noGrp="1"/>
          </p:cNvSpPr>
          <p:nvPr>
            <p:ph idx="1"/>
          </p:nvPr>
        </p:nvSpPr>
        <p:spPr>
          <a:xfrm>
            <a:off x="628650" y="1447800"/>
            <a:ext cx="8439150" cy="5410200"/>
          </a:xfrm>
        </p:spPr>
        <p:txBody>
          <a:bodyPr>
            <a:noAutofit/>
          </a:bodyPr>
          <a:lstStyle/>
          <a:p>
            <a:pPr>
              <a:lnSpc>
                <a:spcPct val="160000"/>
              </a:lnSpc>
              <a:buFont typeface="Wingdings" panose="05000000000000000000" pitchFamily="2" charset="2"/>
              <a:buChar char="n"/>
            </a:pPr>
            <a:r>
              <a:rPr lang="zh-CN" altLang="en-US" sz="2200" dirty="0" smtClean="0">
                <a:solidFill>
                  <a:srgbClr val="C00000"/>
                </a:solidFill>
              </a:rPr>
              <a:t> </a:t>
            </a:r>
            <a:r>
              <a:rPr lang="zh-CN" altLang="en-US" sz="2200" b="1" dirty="0" smtClean="0">
                <a:solidFill>
                  <a:srgbClr val="FF0000"/>
                </a:solidFill>
              </a:rPr>
              <a:t>串行</a:t>
            </a:r>
            <a:r>
              <a:rPr lang="zh-CN" altLang="en-US" sz="2200" b="1" dirty="0">
                <a:solidFill>
                  <a:srgbClr val="FF0000"/>
                </a:solidFill>
              </a:rPr>
              <a:t>通信卡</a:t>
            </a:r>
            <a:r>
              <a:rPr lang="zh-CN" altLang="en-US" sz="2200" dirty="0"/>
              <a:t>和</a:t>
            </a:r>
            <a:r>
              <a:rPr lang="zh-CN" altLang="en-US" sz="2200" b="1" dirty="0">
                <a:solidFill>
                  <a:srgbClr val="FF0000"/>
                </a:solidFill>
              </a:rPr>
              <a:t>并行通信</a:t>
            </a:r>
            <a:r>
              <a:rPr lang="zh-CN" altLang="en-US" sz="2200" b="1" dirty="0" smtClean="0">
                <a:solidFill>
                  <a:srgbClr val="FF0000"/>
                </a:solidFill>
              </a:rPr>
              <a:t>卡</a:t>
            </a:r>
            <a:endParaRPr lang="en-US" altLang="zh-CN" sz="2200" b="1" dirty="0" smtClean="0">
              <a:solidFill>
                <a:srgbClr val="FF0000"/>
              </a:solidFill>
            </a:endParaRPr>
          </a:p>
          <a:p>
            <a:pPr>
              <a:lnSpc>
                <a:spcPct val="160000"/>
              </a:lnSpc>
              <a:buFont typeface="Wingdings" panose="05000000000000000000" pitchFamily="2" charset="2"/>
              <a:buChar char="n"/>
            </a:pPr>
            <a:r>
              <a:rPr lang="zh-CN" altLang="en-US" sz="2200" dirty="0" smtClean="0">
                <a:solidFill>
                  <a:srgbClr val="C00000"/>
                </a:solidFill>
              </a:rPr>
              <a:t> </a:t>
            </a:r>
            <a:r>
              <a:rPr lang="zh-CN" altLang="en-US" sz="2200" b="1" dirty="0" smtClean="0">
                <a:solidFill>
                  <a:srgbClr val="FF0000"/>
                </a:solidFill>
              </a:rPr>
              <a:t>串行</a:t>
            </a:r>
            <a:r>
              <a:rPr lang="zh-CN" altLang="en-US" sz="2200" b="1" dirty="0">
                <a:solidFill>
                  <a:srgbClr val="FF0000"/>
                </a:solidFill>
              </a:rPr>
              <a:t>通信卡</a:t>
            </a:r>
            <a:r>
              <a:rPr lang="zh-CN" altLang="en-US" sz="2200" dirty="0"/>
              <a:t>即为目前最常用的卡，也是目前国际标准中所规定的接口方式</a:t>
            </a:r>
            <a:r>
              <a:rPr lang="zh-CN" altLang="en-US" sz="2200" dirty="0" smtClean="0"/>
              <a:t>。</a:t>
            </a:r>
            <a:r>
              <a:rPr lang="en-US" altLang="zh-CN" sz="2200" dirty="0" smtClean="0"/>
              <a:t> </a:t>
            </a:r>
            <a:r>
              <a:rPr lang="zh-CN" altLang="en-US" sz="2200" dirty="0"/>
              <a:t>采用串行方式与外界交换信息，卡芯片引脚较少，易于封装和接口。但随着芯片存储容量的增大，引发了两个问题</a:t>
            </a:r>
            <a:r>
              <a:rPr lang="zh-CN" altLang="en-US" sz="2200" dirty="0" smtClean="0"/>
              <a:t>：</a:t>
            </a:r>
            <a:endParaRPr lang="en-US" altLang="zh-CN" sz="2200" dirty="0" smtClean="0"/>
          </a:p>
          <a:p>
            <a:pPr lvl="1">
              <a:lnSpc>
                <a:spcPct val="160000"/>
              </a:lnSpc>
            </a:pPr>
            <a:r>
              <a:rPr lang="zh-CN" altLang="en-US" sz="1800" b="1" dirty="0" smtClean="0">
                <a:solidFill>
                  <a:srgbClr val="0033CC"/>
                </a:solidFill>
              </a:rPr>
              <a:t>芯片</a:t>
            </a:r>
            <a:r>
              <a:rPr lang="zh-CN" altLang="en-US" sz="1800" b="1" dirty="0">
                <a:solidFill>
                  <a:srgbClr val="0033CC"/>
                </a:solidFill>
              </a:rPr>
              <a:t>面积急剧增长</a:t>
            </a:r>
            <a:r>
              <a:rPr lang="zh-CN" altLang="en-US" sz="1800" dirty="0"/>
              <a:t>，给卡的封装带来困难</a:t>
            </a:r>
            <a:r>
              <a:rPr lang="zh-CN" altLang="en-US" sz="1800" dirty="0" smtClean="0"/>
              <a:t>；</a:t>
            </a:r>
            <a:endParaRPr lang="en-US" altLang="zh-CN" sz="1800" dirty="0" smtClean="0"/>
          </a:p>
          <a:p>
            <a:pPr lvl="1">
              <a:lnSpc>
                <a:spcPct val="160000"/>
              </a:lnSpc>
            </a:pPr>
            <a:r>
              <a:rPr lang="zh-CN" altLang="en-US" sz="1800" b="1" dirty="0" smtClean="0">
                <a:solidFill>
                  <a:srgbClr val="0033CC"/>
                </a:solidFill>
              </a:rPr>
              <a:t>读写时间过长</a:t>
            </a:r>
            <a:r>
              <a:rPr lang="zh-CN" altLang="en-US" sz="1800" dirty="0" smtClean="0"/>
              <a:t>，读写</a:t>
            </a:r>
            <a:r>
              <a:rPr lang="en-US" altLang="zh-CN" sz="1800" dirty="0" smtClean="0"/>
              <a:t>1MB</a:t>
            </a:r>
            <a:r>
              <a:rPr lang="zh-CN" altLang="en-US" sz="1800" dirty="0" smtClean="0"/>
              <a:t>的容量需要</a:t>
            </a:r>
            <a:r>
              <a:rPr lang="en-US" altLang="zh-CN" sz="1800" dirty="0" smtClean="0"/>
              <a:t>12</a:t>
            </a:r>
            <a:r>
              <a:rPr lang="zh-CN" altLang="en-US" sz="1800" dirty="0" smtClean="0"/>
              <a:t>分钟。 </a:t>
            </a:r>
            <a:endParaRPr lang="en-US" altLang="zh-CN" sz="1800" dirty="0" smtClean="0"/>
          </a:p>
          <a:p>
            <a:pPr>
              <a:lnSpc>
                <a:spcPct val="160000"/>
              </a:lnSpc>
              <a:buFont typeface="Wingdings" panose="05000000000000000000" pitchFamily="2" charset="2"/>
              <a:buChar char="n"/>
            </a:pPr>
            <a:r>
              <a:rPr lang="en-US" altLang="zh-CN" sz="2400" dirty="0" smtClean="0">
                <a:solidFill>
                  <a:srgbClr val="C00000"/>
                </a:solidFill>
              </a:rPr>
              <a:t> </a:t>
            </a:r>
            <a:r>
              <a:rPr lang="zh-CN" altLang="en-US" sz="2200" b="1" dirty="0" smtClean="0">
                <a:solidFill>
                  <a:srgbClr val="FF0000"/>
                </a:solidFill>
              </a:rPr>
              <a:t>并行通信卡</a:t>
            </a:r>
            <a:r>
              <a:rPr lang="zh-CN" altLang="en-US" sz="2200" dirty="0" smtClean="0"/>
              <a:t>由于采用并行通信，故无此二弊，但国际标准中尚无此类接口标准。例如某种</a:t>
            </a:r>
            <a:r>
              <a:rPr lang="en-US" altLang="zh-CN" sz="2200" dirty="0" smtClean="0"/>
              <a:t>P</a:t>
            </a:r>
            <a:r>
              <a:rPr lang="zh-CN" altLang="en-US" sz="2200" dirty="0" smtClean="0"/>
              <a:t>型</a:t>
            </a:r>
            <a:r>
              <a:rPr lang="en-US" altLang="zh-CN" sz="2200" dirty="0" smtClean="0"/>
              <a:t>IC</a:t>
            </a:r>
            <a:r>
              <a:rPr lang="zh-CN" altLang="en-US" sz="2200" dirty="0" smtClean="0"/>
              <a:t>卡的引脚数多达</a:t>
            </a:r>
            <a:r>
              <a:rPr lang="en-US" altLang="zh-CN" sz="2200" dirty="0" smtClean="0"/>
              <a:t>32</a:t>
            </a:r>
            <a:r>
              <a:rPr lang="zh-CN" altLang="en-US" sz="2200" dirty="0" smtClean="0"/>
              <a:t>个，不仅速度极快，而且容量增大。与串行通信卡一样，它也有存储型、逻辑加密型和</a:t>
            </a:r>
            <a:r>
              <a:rPr lang="en-US" altLang="zh-CN" sz="2200" dirty="0" smtClean="0"/>
              <a:t>CPU</a:t>
            </a:r>
            <a:r>
              <a:rPr lang="zh-CN" altLang="en-US" sz="2200" dirty="0" smtClean="0"/>
              <a:t>型，并已在纳税申报等系统中得以应用。 </a:t>
            </a:r>
            <a:endParaRPr kumimoji="1" lang="zh-CN" altLang="en-US" sz="2200" dirty="0"/>
          </a:p>
        </p:txBody>
      </p:sp>
      <p:sp>
        <p:nvSpPr>
          <p:cNvPr id="3" name="幻灯片编号占位符 2"/>
          <p:cNvSpPr>
            <a:spLocks noGrp="1"/>
          </p:cNvSpPr>
          <p:nvPr>
            <p:ph type="sldNum" sz="quarter" idx="4294967295"/>
          </p:nvPr>
        </p:nvSpPr>
        <p:spPr>
          <a:xfrm>
            <a:off x="6553200" y="6400800"/>
            <a:ext cx="2133600" cy="320675"/>
          </a:xfrm>
        </p:spPr>
        <p:txBody>
          <a:bodyPr/>
          <a:lstStyle/>
          <a:p>
            <a:fld id="{0503CE10-F9D3-4072-A615-6A95AA0B7B65}" type="slidenum">
              <a:rPr lang="zh-CN" altLang="en-US" smtClean="0"/>
              <a:t>21</a:t>
            </a:fld>
            <a:endParaRPr lang="zh-CN" altLang="en-US" dirty="0"/>
          </a:p>
        </p:txBody>
      </p:sp>
      <p:sp>
        <p:nvSpPr>
          <p:cNvPr id="4" name="标题 3"/>
          <p:cNvSpPr>
            <a:spLocks noGrp="1"/>
          </p:cNvSpPr>
          <p:nvPr>
            <p:ph type="title"/>
          </p:nvPr>
        </p:nvSpPr>
        <p:spPr>
          <a:xfrm>
            <a:off x="914400" y="731837"/>
            <a:ext cx="7391400" cy="563563"/>
          </a:xfrm>
        </p:spPr>
        <p:txBody>
          <a:bodyPr/>
          <a:lstStyle/>
          <a:p>
            <a:r>
              <a:rPr lang="en-US" altLang="zh-CN" dirty="0">
                <a:latin typeface="微软雅黑"/>
                <a:ea typeface="微软雅黑"/>
                <a:cs typeface="微软雅黑"/>
              </a:rPr>
              <a:t>CPU</a:t>
            </a:r>
            <a:r>
              <a:rPr lang="zh-CN" altLang="en-US" dirty="0">
                <a:latin typeface="微软雅黑"/>
                <a:ea typeface="微软雅黑"/>
                <a:cs typeface="微软雅黑"/>
              </a:rPr>
              <a:t>卡</a:t>
            </a:r>
            <a:r>
              <a:rPr lang="zh-CN" altLang="en-US" dirty="0" smtClean="0">
                <a:latin typeface="微软雅黑"/>
                <a:ea typeface="微软雅黑"/>
                <a:cs typeface="微软雅黑"/>
              </a:rPr>
              <a:t>：</a:t>
            </a:r>
            <a:r>
              <a:rPr lang="zh-CN" altLang="en-US" dirty="0" smtClean="0">
                <a:solidFill>
                  <a:srgbClr val="FFFF00"/>
                </a:solidFill>
                <a:latin typeface="微软雅黑"/>
                <a:ea typeface="微软雅黑"/>
                <a:cs typeface="微软雅黑"/>
              </a:rPr>
              <a:t>按数据传输形式分类</a:t>
            </a:r>
            <a:endParaRPr kumimoji="1" lang="zh-CN" altLang="en-US" dirty="0">
              <a:solidFill>
                <a:srgbClr val="FFFF00"/>
              </a:solidFill>
              <a:latin typeface="微软雅黑"/>
              <a:ea typeface="微软雅黑"/>
              <a:cs typeface="微软雅黑"/>
            </a:endParaRPr>
          </a:p>
        </p:txBody>
      </p:sp>
    </p:spTree>
    <p:extLst>
      <p:ext uri="{BB962C8B-B14F-4D97-AF65-F5344CB8AC3E}">
        <p14:creationId xmlns:p14="http://schemas.microsoft.com/office/powerpoint/2010/main" val="3859517288"/>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fade">
                                      <p:cBhvr>
                                        <p:cTn id="15" dur="500"/>
                                        <p:tgtEl>
                                          <p:spTgt spid="2">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2">
                                            <p:txEl>
                                              <p:pRg st="3" end="3"/>
                                            </p:txEl>
                                          </p:spTgt>
                                        </p:tgtEl>
                                        <p:attrNameLst>
                                          <p:attrName>style.visibility</p:attrName>
                                        </p:attrNameLst>
                                      </p:cBhvr>
                                      <p:to>
                                        <p:strVal val="visible"/>
                                      </p:to>
                                    </p:set>
                                    <p:animEffect transition="in" filter="fade">
                                      <p:cBhvr>
                                        <p:cTn id="18" dur="500"/>
                                        <p:tgtEl>
                                          <p:spTgt spid="2">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animEffect transition="in" filter="fade">
                                      <p:cBhvr>
                                        <p:cTn id="23" dur="500"/>
                                        <p:tgtEl>
                                          <p:spTgt spid="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590550" y="1584324"/>
            <a:ext cx="8324850" cy="5057775"/>
          </a:xfrm>
        </p:spPr>
        <p:txBody>
          <a:bodyPr>
            <a:noAutofit/>
          </a:bodyPr>
          <a:lstStyle/>
          <a:p>
            <a:pPr>
              <a:lnSpc>
                <a:spcPct val="150000"/>
              </a:lnSpc>
              <a:spcBef>
                <a:spcPts val="600"/>
              </a:spcBef>
              <a:buFont typeface="Wingdings" panose="05000000000000000000" pitchFamily="2" charset="2"/>
              <a:buChar char="n"/>
            </a:pPr>
            <a:r>
              <a:rPr lang="zh-CN" altLang="en-US" sz="2400" dirty="0" smtClean="0">
                <a:solidFill>
                  <a:srgbClr val="C00000"/>
                </a:solidFill>
              </a:rPr>
              <a:t> </a:t>
            </a:r>
            <a:r>
              <a:rPr lang="zh-CN" altLang="en-US" sz="2400" b="1" dirty="0" smtClean="0">
                <a:solidFill>
                  <a:srgbClr val="FF0000"/>
                </a:solidFill>
              </a:rPr>
              <a:t>条形码</a:t>
            </a:r>
            <a:r>
              <a:rPr lang="zh-CN" altLang="en-US" sz="2400" b="1" dirty="0">
                <a:solidFill>
                  <a:srgbClr val="FF0000"/>
                </a:solidFill>
              </a:rPr>
              <a:t>技术</a:t>
            </a:r>
            <a:r>
              <a:rPr lang="zh-CN" altLang="en-US" sz="2400" dirty="0"/>
              <a:t>是在计算机应用发展过程中，为</a:t>
            </a:r>
            <a:r>
              <a:rPr lang="zh-CN" altLang="en-US" sz="2400" u="sng" dirty="0"/>
              <a:t>消除数据录入的“瓶颈”问题</a:t>
            </a:r>
            <a:r>
              <a:rPr lang="zh-CN" altLang="en-US" sz="2400" dirty="0"/>
              <a:t>而产生</a:t>
            </a:r>
            <a:r>
              <a:rPr lang="zh-CN" altLang="en-US" sz="2400" dirty="0" smtClean="0"/>
              <a:t>的。</a:t>
            </a:r>
            <a:endParaRPr lang="en-US" altLang="zh-CN" sz="2400" dirty="0"/>
          </a:p>
          <a:p>
            <a:pPr>
              <a:lnSpc>
                <a:spcPct val="150000"/>
              </a:lnSpc>
              <a:spcBef>
                <a:spcPts val="600"/>
              </a:spcBef>
              <a:buFont typeface="Wingdings" panose="05000000000000000000" pitchFamily="2" charset="2"/>
              <a:buChar char="n"/>
            </a:pPr>
            <a:r>
              <a:rPr lang="zh-CN" altLang="en-US" sz="2400" dirty="0" smtClean="0"/>
              <a:t> 条形码</a:t>
            </a:r>
            <a:r>
              <a:rPr lang="zh-CN" altLang="en-US" sz="2400" dirty="0"/>
              <a:t>是由一组规则排列的</a:t>
            </a:r>
            <a:r>
              <a:rPr lang="zh-CN" altLang="en-US" sz="2400" b="1" u="sng" dirty="0">
                <a:solidFill>
                  <a:srgbClr val="FF0000"/>
                </a:solidFill>
              </a:rPr>
              <a:t>条</a:t>
            </a:r>
            <a:r>
              <a:rPr lang="zh-CN" altLang="en-US" sz="2400" u="sng" dirty="0"/>
              <a:t>、</a:t>
            </a:r>
            <a:r>
              <a:rPr lang="zh-CN" altLang="en-US" sz="2400" b="1" u="sng" dirty="0">
                <a:solidFill>
                  <a:srgbClr val="FF0000"/>
                </a:solidFill>
              </a:rPr>
              <a:t>空</a:t>
            </a:r>
            <a:r>
              <a:rPr lang="zh-CN" altLang="en-US" sz="2400" dirty="0"/>
              <a:t>以及对应的字符组成的</a:t>
            </a:r>
            <a:r>
              <a:rPr lang="zh-CN" altLang="en-US" sz="2400" b="1" u="sng" dirty="0">
                <a:solidFill>
                  <a:srgbClr val="0033CC"/>
                </a:solidFill>
              </a:rPr>
              <a:t>标记</a:t>
            </a:r>
            <a:r>
              <a:rPr lang="zh-CN" altLang="en-US" sz="2400" dirty="0"/>
              <a:t>。当使用专门的条形码识别设备如手持式条码扫描器扫描这些条码时，条码中包含的信息就转化为计算机可识别的数据</a:t>
            </a:r>
            <a:r>
              <a:rPr lang="zh-CN" altLang="en-US" sz="2400" dirty="0" smtClean="0"/>
              <a:t>。</a:t>
            </a:r>
            <a:endParaRPr lang="en-US" altLang="zh-CN" sz="2400" dirty="0"/>
          </a:p>
          <a:p>
            <a:pPr>
              <a:lnSpc>
                <a:spcPct val="150000"/>
              </a:lnSpc>
              <a:spcBef>
                <a:spcPts val="600"/>
              </a:spcBef>
              <a:buFont typeface="Wingdings" panose="05000000000000000000" pitchFamily="2" charset="2"/>
              <a:buChar char="n"/>
            </a:pPr>
            <a:r>
              <a:rPr lang="zh-CN" altLang="en-US" sz="2400" dirty="0" smtClean="0"/>
              <a:t> 目前</a:t>
            </a:r>
            <a:r>
              <a:rPr lang="zh-CN" altLang="en-US" sz="2400" dirty="0"/>
              <a:t>市场上常见的是</a:t>
            </a:r>
            <a:r>
              <a:rPr lang="zh-CN" altLang="en-US" sz="2400" b="1" u="sng" dirty="0">
                <a:solidFill>
                  <a:srgbClr val="FF0000"/>
                </a:solidFill>
              </a:rPr>
              <a:t>一维条形码</a:t>
            </a:r>
            <a:r>
              <a:rPr lang="zh-CN" altLang="en-US" sz="2400" dirty="0"/>
              <a:t>，</a:t>
            </a:r>
            <a:r>
              <a:rPr lang="zh-CN" altLang="en-US" sz="2400" b="1" dirty="0">
                <a:solidFill>
                  <a:srgbClr val="0033CC"/>
                </a:solidFill>
              </a:rPr>
              <a:t>信息量约几十位数据和字符</a:t>
            </a:r>
            <a:r>
              <a:rPr lang="zh-CN" altLang="en-US" sz="2400" dirty="0"/>
              <a:t>；</a:t>
            </a:r>
            <a:r>
              <a:rPr lang="zh-CN" altLang="en-US" sz="2400" b="1" u="sng" dirty="0">
                <a:solidFill>
                  <a:srgbClr val="FF0000"/>
                </a:solidFill>
              </a:rPr>
              <a:t>二维条形码</a:t>
            </a:r>
            <a:r>
              <a:rPr lang="zh-CN" altLang="en-US" sz="2400" dirty="0"/>
              <a:t>相对复杂，但</a:t>
            </a:r>
            <a:r>
              <a:rPr lang="zh-CN" altLang="en-US" sz="2400" b="1" dirty="0">
                <a:solidFill>
                  <a:srgbClr val="0033CC"/>
                </a:solidFill>
              </a:rPr>
              <a:t>信息量可达几千字符</a:t>
            </a:r>
            <a:r>
              <a:rPr lang="zh-CN" altLang="en-US" sz="2400" dirty="0" smtClean="0"/>
              <a:t>。</a:t>
            </a:r>
            <a:endParaRPr lang="zh-CN" altLang="en-US" sz="2400" dirty="0"/>
          </a:p>
        </p:txBody>
      </p:sp>
      <p:sp>
        <p:nvSpPr>
          <p:cNvPr id="3" name="幻灯片编号占位符 2"/>
          <p:cNvSpPr>
            <a:spLocks noGrp="1"/>
          </p:cNvSpPr>
          <p:nvPr>
            <p:ph type="sldNum" sz="quarter" idx="4294967295"/>
          </p:nvPr>
        </p:nvSpPr>
        <p:spPr>
          <a:xfrm>
            <a:off x="6553200" y="6400800"/>
            <a:ext cx="2133600" cy="320675"/>
          </a:xfrm>
        </p:spPr>
        <p:txBody>
          <a:bodyPr/>
          <a:lstStyle/>
          <a:p>
            <a:fld id="{0503CE10-F9D3-4072-A615-6A95AA0B7B65}" type="slidenum">
              <a:rPr lang="zh-CN" altLang="en-US" smtClean="0"/>
              <a:t>22</a:t>
            </a:fld>
            <a:endParaRPr lang="zh-CN" altLang="en-US" dirty="0"/>
          </a:p>
        </p:txBody>
      </p:sp>
      <p:sp>
        <p:nvSpPr>
          <p:cNvPr id="4" name="标题 3"/>
          <p:cNvSpPr>
            <a:spLocks noGrp="1"/>
          </p:cNvSpPr>
          <p:nvPr>
            <p:ph type="title"/>
          </p:nvPr>
        </p:nvSpPr>
        <p:spPr/>
        <p:txBody>
          <a:bodyPr/>
          <a:lstStyle/>
          <a:p>
            <a:r>
              <a:rPr kumimoji="1" lang="zh-CN" altLang="en-US" dirty="0" smtClean="0">
                <a:solidFill>
                  <a:srgbClr val="FFFF00"/>
                </a:solidFill>
              </a:rPr>
              <a:t>条形码技术</a:t>
            </a:r>
            <a:endParaRPr kumimoji="1" lang="zh-CN" altLang="en-US" dirty="0">
              <a:solidFill>
                <a:srgbClr val="FFFF00"/>
              </a:solidFill>
            </a:endParaRPr>
          </a:p>
        </p:txBody>
      </p:sp>
    </p:spTree>
    <p:extLst>
      <p:ext uri="{BB962C8B-B14F-4D97-AF65-F5344CB8AC3E}">
        <p14:creationId xmlns:p14="http://schemas.microsoft.com/office/powerpoint/2010/main" val="3061762159"/>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609600" y="1523425"/>
            <a:ext cx="8210550" cy="3277176"/>
          </a:xfrm>
        </p:spPr>
        <p:txBody>
          <a:bodyPr>
            <a:normAutofit/>
          </a:bodyPr>
          <a:lstStyle/>
          <a:p>
            <a:pPr>
              <a:lnSpc>
                <a:spcPct val="150000"/>
              </a:lnSpc>
              <a:spcBef>
                <a:spcPts val="0"/>
              </a:spcBef>
              <a:buFont typeface="Wingdings" panose="05000000000000000000" pitchFamily="2" charset="2"/>
              <a:buChar char="n"/>
            </a:pPr>
            <a:r>
              <a:rPr lang="zh-CN" altLang="en-US" sz="2200" dirty="0" smtClean="0">
                <a:solidFill>
                  <a:srgbClr val="FF0000"/>
                </a:solidFill>
              </a:rPr>
              <a:t> </a:t>
            </a:r>
            <a:r>
              <a:rPr lang="zh-CN" altLang="en-US" sz="2200" b="1" dirty="0" smtClean="0">
                <a:solidFill>
                  <a:srgbClr val="FF0000"/>
                </a:solidFill>
              </a:rPr>
              <a:t>一</a:t>
            </a:r>
            <a:r>
              <a:rPr lang="zh-CN" altLang="en-US" sz="2200" b="1" dirty="0">
                <a:solidFill>
                  <a:srgbClr val="FF0000"/>
                </a:solidFill>
              </a:rPr>
              <a:t>维条码</a:t>
            </a:r>
            <a:r>
              <a:rPr lang="zh-CN" altLang="en-US" sz="2200" dirty="0"/>
              <a:t>是由一组规则排列的条、空以及对应的字符组成的标记。普通的一维条码在使用过程中仅作为识别信息，它的意义是通过在计算机系统的数据库中提取相应的信息而实现的</a:t>
            </a:r>
            <a:r>
              <a:rPr lang="zh-CN" altLang="en-US" sz="2200" dirty="0" smtClean="0"/>
              <a:t>。</a:t>
            </a:r>
            <a:endParaRPr lang="zh-CN" altLang="en-US" sz="2200" dirty="0"/>
          </a:p>
          <a:p>
            <a:pPr>
              <a:lnSpc>
                <a:spcPct val="150000"/>
              </a:lnSpc>
              <a:spcBef>
                <a:spcPts val="0"/>
              </a:spcBef>
              <a:buFont typeface="Wingdings" panose="05000000000000000000" pitchFamily="2" charset="2"/>
              <a:buChar char="n"/>
            </a:pPr>
            <a:r>
              <a:rPr lang="zh-CN" altLang="en-US" sz="2200" dirty="0" smtClean="0"/>
              <a:t> 一</a:t>
            </a:r>
            <a:r>
              <a:rPr lang="zh-CN" altLang="en-US" sz="2200" dirty="0"/>
              <a:t>个完整的条码的组成次序依次为：静区（前）、起始符、数据符、（中间分割符，主要用于</a:t>
            </a:r>
            <a:r>
              <a:rPr lang="en-US" altLang="zh-CN" sz="2200" dirty="0"/>
              <a:t>EAN</a:t>
            </a:r>
            <a:r>
              <a:rPr lang="zh-CN" altLang="en-US" sz="2200" dirty="0"/>
              <a:t>码）、</a:t>
            </a:r>
            <a:r>
              <a:rPr lang="en-US" altLang="zh-CN" sz="2200" dirty="0"/>
              <a:t>(</a:t>
            </a:r>
            <a:r>
              <a:rPr lang="zh-CN" altLang="en-US" sz="2200" dirty="0"/>
              <a:t>校验符</a:t>
            </a:r>
            <a:r>
              <a:rPr lang="en-US" altLang="zh-CN" sz="2200" dirty="0"/>
              <a:t>)</a:t>
            </a:r>
            <a:r>
              <a:rPr lang="zh-CN" altLang="en-US" sz="2200" dirty="0"/>
              <a:t>、终止符、静区（后</a:t>
            </a:r>
            <a:r>
              <a:rPr lang="zh-CN" altLang="en-US" sz="2200" dirty="0" smtClean="0"/>
              <a:t>）</a:t>
            </a:r>
            <a:r>
              <a:rPr lang="zh-CN" altLang="en-US" sz="2200" dirty="0"/>
              <a:t>。</a:t>
            </a:r>
          </a:p>
        </p:txBody>
      </p:sp>
      <p:sp>
        <p:nvSpPr>
          <p:cNvPr id="3" name="幻灯片编号占位符 2"/>
          <p:cNvSpPr>
            <a:spLocks noGrp="1"/>
          </p:cNvSpPr>
          <p:nvPr>
            <p:ph type="sldNum" sz="quarter" idx="4294967295"/>
          </p:nvPr>
        </p:nvSpPr>
        <p:spPr>
          <a:xfrm>
            <a:off x="6553200" y="6400800"/>
            <a:ext cx="2133600" cy="320675"/>
          </a:xfrm>
        </p:spPr>
        <p:txBody>
          <a:bodyPr/>
          <a:lstStyle/>
          <a:p>
            <a:fld id="{0503CE10-F9D3-4072-A615-6A95AA0B7B65}" type="slidenum">
              <a:rPr lang="zh-CN" altLang="en-US" smtClean="0"/>
              <a:t>23</a:t>
            </a:fld>
            <a:endParaRPr lang="zh-CN" altLang="en-US" dirty="0"/>
          </a:p>
        </p:txBody>
      </p:sp>
      <p:sp>
        <p:nvSpPr>
          <p:cNvPr id="4" name="标题 3"/>
          <p:cNvSpPr>
            <a:spLocks noGrp="1"/>
          </p:cNvSpPr>
          <p:nvPr>
            <p:ph type="title"/>
          </p:nvPr>
        </p:nvSpPr>
        <p:spPr>
          <a:xfrm>
            <a:off x="914400" y="731837"/>
            <a:ext cx="7391400" cy="563563"/>
          </a:xfrm>
        </p:spPr>
        <p:txBody>
          <a:bodyPr/>
          <a:lstStyle/>
          <a:p>
            <a:r>
              <a:rPr lang="zh-CN" altLang="en-US" dirty="0">
                <a:latin typeface="微软雅黑"/>
                <a:ea typeface="微软雅黑"/>
                <a:cs typeface="微软雅黑"/>
              </a:rPr>
              <a:t>条形码技术：</a:t>
            </a:r>
            <a:r>
              <a:rPr lang="zh-CN" altLang="en-US" dirty="0" smtClean="0">
                <a:solidFill>
                  <a:srgbClr val="FFFF00"/>
                </a:solidFill>
                <a:latin typeface="微软雅黑"/>
                <a:ea typeface="微软雅黑"/>
                <a:cs typeface="微软雅黑"/>
              </a:rPr>
              <a:t>一维条形码</a:t>
            </a:r>
            <a:endParaRPr kumimoji="1" lang="zh-CN" altLang="en-US" dirty="0">
              <a:solidFill>
                <a:srgbClr val="FFFF00"/>
              </a:solidFill>
              <a:latin typeface="微软雅黑"/>
              <a:ea typeface="微软雅黑"/>
              <a:cs typeface="微软雅黑"/>
            </a:endParaRPr>
          </a:p>
        </p:txBody>
      </p:sp>
      <p:pic>
        <p:nvPicPr>
          <p:cNvPr id="5" name="Picture 4" descr="http://www.i-am-best.com/files/images/new_pa1.gif"/>
          <p:cNvPicPr>
            <a:picLocks noChangeAspect="1" noChangeArrowheads="1"/>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2115150" y="5002213"/>
            <a:ext cx="4801491" cy="17795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23544646"/>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4294967295"/>
          </p:nvPr>
        </p:nvSpPr>
        <p:spPr>
          <a:xfrm>
            <a:off x="6553200" y="6400800"/>
            <a:ext cx="2133600" cy="320675"/>
          </a:xfrm>
        </p:spPr>
        <p:txBody>
          <a:bodyPr/>
          <a:lstStyle/>
          <a:p>
            <a:fld id="{0503CE10-F9D3-4072-A615-6A95AA0B7B65}" type="slidenum">
              <a:rPr lang="zh-CN" altLang="en-US" smtClean="0"/>
              <a:t>24</a:t>
            </a:fld>
            <a:endParaRPr lang="zh-CN" altLang="en-US" dirty="0"/>
          </a:p>
        </p:txBody>
      </p:sp>
      <p:pic>
        <p:nvPicPr>
          <p:cNvPr id="5" name="图片 4"/>
          <p:cNvPicPr>
            <a:picLocks noChangeAspect="1"/>
          </p:cNvPicPr>
          <p:nvPr/>
        </p:nvPicPr>
        <p:blipFill>
          <a:blip r:embed="rId2"/>
          <a:stretch>
            <a:fillRect/>
          </a:stretch>
        </p:blipFill>
        <p:spPr>
          <a:xfrm>
            <a:off x="1724025" y="2280602"/>
            <a:ext cx="5762625" cy="3095625"/>
          </a:xfrm>
          <a:prstGeom prst="rect">
            <a:avLst/>
          </a:prstGeom>
        </p:spPr>
      </p:pic>
    </p:spTree>
    <p:extLst>
      <p:ext uri="{BB962C8B-B14F-4D97-AF65-F5344CB8AC3E}">
        <p14:creationId xmlns:p14="http://schemas.microsoft.com/office/powerpoint/2010/main" val="2959684233"/>
      </p:ext>
    </p:extLst>
  </p:cSld>
  <p:clrMapOvr>
    <a:masterClrMapping/>
  </p:clrMapOvr>
  <p:transition spd="slow">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628650" y="1596572"/>
            <a:ext cx="7886700" cy="2265791"/>
          </a:xfrm>
        </p:spPr>
        <p:txBody>
          <a:bodyPr>
            <a:normAutofit lnSpcReduction="10000"/>
          </a:bodyPr>
          <a:lstStyle/>
          <a:p>
            <a:pPr>
              <a:lnSpc>
                <a:spcPct val="150000"/>
              </a:lnSpc>
              <a:buFont typeface="Wingdings" panose="05000000000000000000" pitchFamily="2" charset="2"/>
              <a:buChar char="n"/>
            </a:pPr>
            <a:r>
              <a:rPr lang="zh-CN" altLang="en-US" sz="2000" dirty="0" smtClean="0">
                <a:latin typeface="Calibri" charset="0"/>
              </a:rPr>
              <a:t> 激光</a:t>
            </a:r>
            <a:r>
              <a:rPr lang="zh-CN" altLang="en-US" sz="2000" dirty="0">
                <a:latin typeface="Calibri" charset="0"/>
              </a:rPr>
              <a:t>扫描仪通过一个激光二极管发出一束光线，照射到一个旋转的棱镜或来回摆动的镜子上，反射后的光线穿过阅读窗照射到条码表面，光线经过</a:t>
            </a:r>
            <a:r>
              <a:rPr lang="zh-CN" altLang="en-US" sz="2000" b="1" dirty="0">
                <a:solidFill>
                  <a:srgbClr val="FF0000"/>
                </a:solidFill>
                <a:latin typeface="Calibri" charset="0"/>
              </a:rPr>
              <a:t>条</a:t>
            </a:r>
            <a:r>
              <a:rPr lang="zh-CN" altLang="en-US" sz="2000" dirty="0">
                <a:latin typeface="Calibri" charset="0"/>
              </a:rPr>
              <a:t>或</a:t>
            </a:r>
            <a:r>
              <a:rPr lang="zh-CN" altLang="en-US" sz="2000" b="1" dirty="0">
                <a:solidFill>
                  <a:srgbClr val="FF0000"/>
                </a:solidFill>
                <a:latin typeface="Calibri" charset="0"/>
              </a:rPr>
              <a:t>空</a:t>
            </a:r>
            <a:r>
              <a:rPr lang="zh-CN" altLang="en-US" sz="2000" dirty="0">
                <a:latin typeface="Calibri" charset="0"/>
              </a:rPr>
              <a:t>的反射后返回阅读器，由一个镜子进行采集、聚焦，通过光电转换器转换成电信号，该信号将通过扫描期或终端上的译码软件进行译码。</a:t>
            </a:r>
          </a:p>
          <a:p>
            <a:pPr>
              <a:lnSpc>
                <a:spcPct val="150000"/>
              </a:lnSpc>
            </a:pPr>
            <a:endParaRPr kumimoji="1" lang="zh-CN" altLang="en-US" sz="2000" dirty="0"/>
          </a:p>
        </p:txBody>
      </p:sp>
      <p:sp>
        <p:nvSpPr>
          <p:cNvPr id="3" name="幻灯片编号占位符 2"/>
          <p:cNvSpPr>
            <a:spLocks noGrp="1"/>
          </p:cNvSpPr>
          <p:nvPr>
            <p:ph type="sldNum" sz="quarter" idx="4294967295"/>
          </p:nvPr>
        </p:nvSpPr>
        <p:spPr>
          <a:xfrm>
            <a:off x="6553200" y="6537325"/>
            <a:ext cx="2133600" cy="320675"/>
          </a:xfrm>
        </p:spPr>
        <p:txBody>
          <a:bodyPr/>
          <a:lstStyle/>
          <a:p>
            <a:fld id="{0503CE10-F9D3-4072-A615-6A95AA0B7B65}" type="slidenum">
              <a:rPr lang="zh-CN" altLang="en-US" smtClean="0"/>
              <a:t>25</a:t>
            </a:fld>
            <a:endParaRPr lang="zh-CN" altLang="en-US" dirty="0"/>
          </a:p>
        </p:txBody>
      </p:sp>
      <p:sp>
        <p:nvSpPr>
          <p:cNvPr id="4" name="标题 3"/>
          <p:cNvSpPr>
            <a:spLocks noGrp="1"/>
          </p:cNvSpPr>
          <p:nvPr>
            <p:ph type="title"/>
          </p:nvPr>
        </p:nvSpPr>
        <p:spPr>
          <a:xfrm>
            <a:off x="914400" y="731837"/>
            <a:ext cx="7391400" cy="563563"/>
          </a:xfrm>
        </p:spPr>
        <p:txBody>
          <a:bodyPr/>
          <a:lstStyle/>
          <a:p>
            <a:r>
              <a:rPr kumimoji="1" lang="zh-CN" altLang="en-US" dirty="0" smtClean="0"/>
              <a:t>一维条形码：</a:t>
            </a:r>
            <a:r>
              <a:rPr kumimoji="1" lang="zh-CN" altLang="en-US" dirty="0" smtClean="0">
                <a:solidFill>
                  <a:srgbClr val="FFFF00"/>
                </a:solidFill>
              </a:rPr>
              <a:t>工作原理</a:t>
            </a:r>
            <a:endParaRPr kumimoji="1" lang="zh-CN" altLang="en-US" dirty="0">
              <a:solidFill>
                <a:srgbClr val="FFFF00"/>
              </a:solidFill>
            </a:endParaRPr>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2215" y="3889717"/>
            <a:ext cx="7351088" cy="254600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41129682"/>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幻灯片编号占位符 2"/>
          <p:cNvSpPr>
            <a:spLocks noGrp="1"/>
          </p:cNvSpPr>
          <p:nvPr>
            <p:ph type="sldNum" sz="quarter" idx="4294967295"/>
          </p:nvPr>
        </p:nvSpPr>
        <p:spPr>
          <a:xfrm>
            <a:off x="6553200" y="6400800"/>
            <a:ext cx="2133600" cy="320675"/>
          </a:xfrm>
        </p:spPr>
        <p:txBody>
          <a:bodyPr/>
          <a:lstStyle/>
          <a:p>
            <a:fld id="{0503CE10-F9D3-4072-A615-6A95AA0B7B65}" type="slidenum">
              <a:rPr lang="zh-CN" altLang="en-US" smtClean="0"/>
              <a:t>26</a:t>
            </a:fld>
            <a:endParaRPr lang="zh-CN" altLang="en-US" dirty="0"/>
          </a:p>
        </p:txBody>
      </p:sp>
      <p:sp>
        <p:nvSpPr>
          <p:cNvPr id="4" name="标题 3"/>
          <p:cNvSpPr>
            <a:spLocks noGrp="1"/>
          </p:cNvSpPr>
          <p:nvPr>
            <p:ph type="title"/>
          </p:nvPr>
        </p:nvSpPr>
        <p:spPr>
          <a:xfrm>
            <a:off x="838200" y="731837"/>
            <a:ext cx="7924800" cy="563563"/>
          </a:xfrm>
        </p:spPr>
        <p:txBody>
          <a:bodyPr/>
          <a:lstStyle/>
          <a:p>
            <a:r>
              <a:rPr kumimoji="1" lang="zh-CN" altLang="en-US" dirty="0" smtClean="0"/>
              <a:t>一维条形码：</a:t>
            </a:r>
            <a:r>
              <a:rPr kumimoji="1" lang="zh-CN" altLang="en-US" dirty="0" smtClean="0">
                <a:solidFill>
                  <a:srgbClr val="FFFF00"/>
                </a:solidFill>
              </a:rPr>
              <a:t>典型一维条形码制比较</a:t>
            </a:r>
            <a:endParaRPr kumimoji="1" lang="zh-CN" altLang="en-US" dirty="0">
              <a:solidFill>
                <a:srgbClr val="FFFF00"/>
              </a:solidFill>
            </a:endParaRPr>
          </a:p>
        </p:txBody>
      </p:sp>
      <p:pic>
        <p:nvPicPr>
          <p:cNvPr id="5" name="图片 8" descr="图片4.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84213" y="1744155"/>
            <a:ext cx="7813675" cy="42687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61389240"/>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644524" y="1812925"/>
            <a:ext cx="7886700" cy="4244976"/>
          </a:xfrm>
        </p:spPr>
        <p:txBody>
          <a:bodyPr>
            <a:noAutofit/>
          </a:bodyPr>
          <a:lstStyle/>
          <a:p>
            <a:pPr>
              <a:lnSpc>
                <a:spcPct val="150000"/>
              </a:lnSpc>
              <a:buFont typeface="Wingdings" panose="05000000000000000000" pitchFamily="2" charset="2"/>
              <a:buChar char="n"/>
            </a:pPr>
            <a:r>
              <a:rPr lang="zh-CN" altLang="en-US" sz="2200" b="1" dirty="0" smtClean="0">
                <a:solidFill>
                  <a:srgbClr val="FF0000"/>
                </a:solidFill>
                <a:latin typeface="微软雅黑"/>
                <a:ea typeface="微软雅黑"/>
                <a:cs typeface="微软雅黑"/>
              </a:rPr>
              <a:t> 二</a:t>
            </a:r>
            <a:r>
              <a:rPr lang="zh-CN" altLang="en-US" sz="2200" b="1" dirty="0">
                <a:solidFill>
                  <a:srgbClr val="FF0000"/>
                </a:solidFill>
                <a:latin typeface="微软雅黑"/>
                <a:ea typeface="微软雅黑"/>
                <a:cs typeface="微软雅黑"/>
              </a:rPr>
              <a:t>维码</a:t>
            </a:r>
            <a:r>
              <a:rPr lang="zh-CN" altLang="en-US" sz="2200" dirty="0">
                <a:latin typeface="微软雅黑"/>
                <a:ea typeface="微软雅黑"/>
                <a:cs typeface="微软雅黑"/>
              </a:rPr>
              <a:t>利用某种特定的几何图形按一定规律在平面（二维方向上）分布的黑白相间的图形记录数据符号信息的；在代码编制上巧妙地利用构成计算机内部逻辑基础的“</a:t>
            </a:r>
            <a:r>
              <a:rPr lang="en-US" altLang="zh-CN" sz="2200" dirty="0">
                <a:latin typeface="微软雅黑"/>
                <a:ea typeface="微软雅黑"/>
                <a:cs typeface="微软雅黑"/>
              </a:rPr>
              <a:t>0”</a:t>
            </a:r>
            <a:r>
              <a:rPr lang="zh-CN" altLang="en-US" sz="2200" dirty="0">
                <a:latin typeface="微软雅黑"/>
                <a:ea typeface="微软雅黑"/>
                <a:cs typeface="微软雅黑"/>
              </a:rPr>
              <a:t>、“</a:t>
            </a:r>
            <a:r>
              <a:rPr lang="en-US" altLang="zh-CN" sz="2200" dirty="0">
                <a:latin typeface="微软雅黑"/>
                <a:ea typeface="微软雅黑"/>
                <a:cs typeface="微软雅黑"/>
              </a:rPr>
              <a:t>1”</a:t>
            </a:r>
            <a:r>
              <a:rPr lang="zh-CN" altLang="en-US" sz="2200" dirty="0">
                <a:latin typeface="微软雅黑"/>
                <a:ea typeface="微软雅黑"/>
                <a:cs typeface="微软雅黑"/>
              </a:rPr>
              <a:t>比特流的概念，使用若干个与二进制相对应的几何形体来表示文字数值信息，通过图象输入设备或光电扫描设备自动识读以实现信息自动处理</a:t>
            </a:r>
            <a:r>
              <a:rPr lang="zh-CN" altLang="en-US" sz="2200" dirty="0" smtClean="0">
                <a:latin typeface="微软雅黑"/>
                <a:ea typeface="微软雅黑"/>
                <a:cs typeface="微软雅黑"/>
              </a:rPr>
              <a:t>。</a:t>
            </a:r>
            <a:endParaRPr lang="en-US" altLang="zh-CN" sz="2200" dirty="0">
              <a:latin typeface="微软雅黑"/>
              <a:ea typeface="微软雅黑"/>
              <a:cs typeface="微软雅黑"/>
            </a:endParaRPr>
          </a:p>
          <a:p>
            <a:pPr>
              <a:lnSpc>
                <a:spcPct val="150000"/>
              </a:lnSpc>
              <a:buFont typeface="Wingdings" panose="05000000000000000000" pitchFamily="2" charset="2"/>
              <a:buChar char="n"/>
            </a:pPr>
            <a:r>
              <a:rPr lang="zh-CN" altLang="en-US" sz="2200" dirty="0" smtClean="0">
                <a:latin typeface="微软雅黑"/>
                <a:ea typeface="微软雅黑"/>
                <a:cs typeface="微软雅黑"/>
              </a:rPr>
              <a:t> </a:t>
            </a:r>
            <a:r>
              <a:rPr lang="zh-CN" altLang="en-US" sz="2200" b="1" dirty="0" smtClean="0">
                <a:solidFill>
                  <a:srgbClr val="FF0000"/>
                </a:solidFill>
                <a:latin typeface="微软雅黑"/>
                <a:ea typeface="微软雅黑"/>
                <a:cs typeface="微软雅黑"/>
              </a:rPr>
              <a:t>二</a:t>
            </a:r>
            <a:r>
              <a:rPr lang="zh-CN" altLang="en-US" sz="2200" b="1" dirty="0">
                <a:solidFill>
                  <a:srgbClr val="FF0000"/>
                </a:solidFill>
                <a:latin typeface="微软雅黑"/>
                <a:ea typeface="微软雅黑"/>
                <a:cs typeface="微软雅黑"/>
              </a:rPr>
              <a:t>维码</a:t>
            </a:r>
            <a:r>
              <a:rPr lang="zh-CN" altLang="en-US" sz="2200" dirty="0">
                <a:latin typeface="微软雅黑"/>
                <a:ea typeface="微软雅黑"/>
                <a:cs typeface="微软雅黑"/>
              </a:rPr>
              <a:t>具有条码技术的一些共性：每种码制有其特定的字符集；每个字符占有一定的宽度；具有一定的校验功能等</a:t>
            </a:r>
            <a:r>
              <a:rPr lang="zh-CN" altLang="en-US" sz="2200" dirty="0" smtClean="0">
                <a:latin typeface="微软雅黑"/>
                <a:ea typeface="微软雅黑"/>
                <a:cs typeface="微软雅黑"/>
              </a:rPr>
              <a:t>。</a:t>
            </a:r>
            <a:endParaRPr kumimoji="1" lang="zh-CN" altLang="en-US" sz="2200" dirty="0">
              <a:latin typeface="微软雅黑"/>
              <a:ea typeface="微软雅黑"/>
              <a:cs typeface="微软雅黑"/>
            </a:endParaRPr>
          </a:p>
        </p:txBody>
      </p:sp>
      <p:sp>
        <p:nvSpPr>
          <p:cNvPr id="3" name="幻灯片编号占位符 2"/>
          <p:cNvSpPr>
            <a:spLocks noGrp="1"/>
          </p:cNvSpPr>
          <p:nvPr>
            <p:ph type="sldNum" sz="quarter" idx="4294967295"/>
          </p:nvPr>
        </p:nvSpPr>
        <p:spPr>
          <a:xfrm>
            <a:off x="6553200" y="6400800"/>
            <a:ext cx="2133600" cy="320675"/>
          </a:xfrm>
        </p:spPr>
        <p:txBody>
          <a:bodyPr/>
          <a:lstStyle/>
          <a:p>
            <a:fld id="{0503CE10-F9D3-4072-A615-6A95AA0B7B65}" type="slidenum">
              <a:rPr lang="zh-CN" altLang="en-US" smtClean="0"/>
              <a:t>27</a:t>
            </a:fld>
            <a:endParaRPr lang="zh-CN" altLang="en-US" dirty="0"/>
          </a:p>
        </p:txBody>
      </p:sp>
      <p:sp>
        <p:nvSpPr>
          <p:cNvPr id="4" name="标题 3"/>
          <p:cNvSpPr>
            <a:spLocks noGrp="1"/>
          </p:cNvSpPr>
          <p:nvPr>
            <p:ph type="title"/>
          </p:nvPr>
        </p:nvSpPr>
        <p:spPr>
          <a:xfrm>
            <a:off x="914400" y="731837"/>
            <a:ext cx="7391400" cy="563563"/>
          </a:xfrm>
        </p:spPr>
        <p:txBody>
          <a:bodyPr/>
          <a:lstStyle/>
          <a:p>
            <a:r>
              <a:rPr kumimoji="1" lang="zh-CN" altLang="en-US" dirty="0" smtClean="0"/>
              <a:t>条形码技术：</a:t>
            </a:r>
            <a:r>
              <a:rPr kumimoji="1" lang="zh-CN" altLang="en-US" dirty="0" smtClean="0">
                <a:solidFill>
                  <a:srgbClr val="FFFF00"/>
                </a:solidFill>
              </a:rPr>
              <a:t>二维条形码</a:t>
            </a:r>
            <a:endParaRPr kumimoji="1" lang="zh-CN" altLang="en-US" dirty="0">
              <a:solidFill>
                <a:srgbClr val="FFFF00"/>
              </a:solidFill>
            </a:endParaRPr>
          </a:p>
        </p:txBody>
      </p:sp>
    </p:spTree>
    <p:extLst>
      <p:ext uri="{BB962C8B-B14F-4D97-AF65-F5344CB8AC3E}">
        <p14:creationId xmlns:p14="http://schemas.microsoft.com/office/powerpoint/2010/main" val="3092446457"/>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628650" y="1584324"/>
            <a:ext cx="7886700" cy="1806575"/>
          </a:xfrm>
        </p:spPr>
        <p:txBody>
          <a:bodyPr>
            <a:noAutofit/>
          </a:bodyPr>
          <a:lstStyle/>
          <a:p>
            <a:pPr>
              <a:lnSpc>
                <a:spcPct val="150000"/>
              </a:lnSpc>
              <a:spcBef>
                <a:spcPts val="0"/>
              </a:spcBef>
              <a:buFont typeface="Wingdings" panose="05000000000000000000" pitchFamily="2" charset="2"/>
              <a:buChar char="n"/>
            </a:pPr>
            <a:r>
              <a:rPr kumimoji="1" lang="zh-CN" altLang="en-US" dirty="0" smtClean="0">
                <a:solidFill>
                  <a:srgbClr val="FF0000"/>
                </a:solidFill>
                <a:latin typeface="微软雅黑"/>
                <a:ea typeface="微软雅黑"/>
                <a:cs typeface="微软雅黑"/>
              </a:rPr>
              <a:t> 线性堆叠式二维码</a:t>
            </a:r>
            <a:endParaRPr kumimoji="1" lang="en-US" altLang="zh-CN" dirty="0" smtClean="0">
              <a:solidFill>
                <a:srgbClr val="FF0000"/>
              </a:solidFill>
              <a:latin typeface="微软雅黑"/>
              <a:ea typeface="微软雅黑"/>
              <a:cs typeface="微软雅黑"/>
            </a:endParaRPr>
          </a:p>
          <a:p>
            <a:pPr>
              <a:lnSpc>
                <a:spcPct val="150000"/>
              </a:lnSpc>
              <a:spcBef>
                <a:spcPts val="0"/>
              </a:spcBef>
              <a:buFont typeface="Wingdings" panose="05000000000000000000" pitchFamily="2" charset="2"/>
              <a:buChar char="n"/>
            </a:pPr>
            <a:endParaRPr kumimoji="1" lang="en-US" altLang="zh-CN" dirty="0" smtClean="0">
              <a:latin typeface="微软雅黑"/>
              <a:ea typeface="微软雅黑"/>
              <a:cs typeface="微软雅黑"/>
            </a:endParaRPr>
          </a:p>
          <a:p>
            <a:pPr>
              <a:lnSpc>
                <a:spcPct val="150000"/>
              </a:lnSpc>
              <a:spcBef>
                <a:spcPts val="0"/>
              </a:spcBef>
              <a:buFont typeface="Wingdings" panose="05000000000000000000" pitchFamily="2" charset="2"/>
              <a:buChar char="n"/>
            </a:pPr>
            <a:endParaRPr kumimoji="1" lang="en-US" altLang="zh-CN" dirty="0">
              <a:latin typeface="微软雅黑"/>
              <a:ea typeface="微软雅黑"/>
              <a:cs typeface="微软雅黑"/>
            </a:endParaRPr>
          </a:p>
          <a:p>
            <a:pPr>
              <a:lnSpc>
                <a:spcPct val="150000"/>
              </a:lnSpc>
              <a:spcBef>
                <a:spcPts val="0"/>
              </a:spcBef>
              <a:buFont typeface="Wingdings" panose="05000000000000000000" pitchFamily="2" charset="2"/>
              <a:buChar char="n"/>
            </a:pPr>
            <a:r>
              <a:rPr kumimoji="1" lang="zh-CN" altLang="en-US" dirty="0" smtClean="0">
                <a:solidFill>
                  <a:srgbClr val="FF0000"/>
                </a:solidFill>
                <a:latin typeface="微软雅黑"/>
                <a:ea typeface="微软雅黑"/>
                <a:cs typeface="微软雅黑"/>
              </a:rPr>
              <a:t>矩阵式二维码</a:t>
            </a:r>
            <a:endParaRPr kumimoji="1" lang="en-US" altLang="zh-CN" dirty="0" smtClean="0">
              <a:solidFill>
                <a:srgbClr val="FF0000"/>
              </a:solidFill>
              <a:latin typeface="微软雅黑"/>
              <a:ea typeface="微软雅黑"/>
              <a:cs typeface="微软雅黑"/>
            </a:endParaRPr>
          </a:p>
          <a:p>
            <a:pPr>
              <a:lnSpc>
                <a:spcPct val="150000"/>
              </a:lnSpc>
              <a:spcBef>
                <a:spcPts val="0"/>
              </a:spcBef>
              <a:buFont typeface="Wingdings" panose="05000000000000000000" pitchFamily="2" charset="2"/>
              <a:buChar char="n"/>
            </a:pPr>
            <a:endParaRPr kumimoji="1" lang="en-US" altLang="zh-CN" dirty="0" smtClean="0">
              <a:latin typeface="微软雅黑"/>
              <a:ea typeface="微软雅黑"/>
              <a:cs typeface="微软雅黑"/>
            </a:endParaRPr>
          </a:p>
          <a:p>
            <a:pPr>
              <a:lnSpc>
                <a:spcPct val="150000"/>
              </a:lnSpc>
              <a:spcBef>
                <a:spcPts val="0"/>
              </a:spcBef>
              <a:buFont typeface="Wingdings" panose="05000000000000000000" pitchFamily="2" charset="2"/>
              <a:buChar char="n"/>
            </a:pPr>
            <a:endParaRPr kumimoji="1" lang="en-US" altLang="zh-CN" dirty="0">
              <a:latin typeface="微软雅黑"/>
              <a:ea typeface="微软雅黑"/>
              <a:cs typeface="微软雅黑"/>
            </a:endParaRPr>
          </a:p>
          <a:p>
            <a:pPr>
              <a:lnSpc>
                <a:spcPct val="150000"/>
              </a:lnSpc>
              <a:spcBef>
                <a:spcPts val="0"/>
              </a:spcBef>
              <a:buFont typeface="Wingdings" panose="05000000000000000000" pitchFamily="2" charset="2"/>
              <a:buChar char="n"/>
            </a:pPr>
            <a:endParaRPr kumimoji="1" lang="en-US" altLang="zh-CN" dirty="0" smtClean="0">
              <a:latin typeface="微软雅黑"/>
              <a:ea typeface="微软雅黑"/>
              <a:cs typeface="微软雅黑"/>
            </a:endParaRPr>
          </a:p>
          <a:p>
            <a:pPr>
              <a:lnSpc>
                <a:spcPct val="150000"/>
              </a:lnSpc>
              <a:spcBef>
                <a:spcPts val="0"/>
              </a:spcBef>
              <a:buFont typeface="Wingdings" panose="05000000000000000000" pitchFamily="2" charset="2"/>
              <a:buChar char="n"/>
            </a:pPr>
            <a:r>
              <a:rPr kumimoji="1" lang="zh-CN" altLang="en-US" dirty="0" smtClean="0">
                <a:solidFill>
                  <a:srgbClr val="FF0000"/>
                </a:solidFill>
                <a:latin typeface="微软雅黑"/>
                <a:ea typeface="微软雅黑"/>
                <a:cs typeface="微软雅黑"/>
              </a:rPr>
              <a:t> 邮政码</a:t>
            </a:r>
            <a:endParaRPr kumimoji="1" lang="zh-CN" altLang="en-US" dirty="0">
              <a:solidFill>
                <a:srgbClr val="FF0000"/>
              </a:solidFill>
              <a:latin typeface="微软雅黑"/>
              <a:ea typeface="微软雅黑"/>
              <a:cs typeface="微软雅黑"/>
            </a:endParaRPr>
          </a:p>
        </p:txBody>
      </p:sp>
      <p:sp>
        <p:nvSpPr>
          <p:cNvPr id="3" name="幻灯片编号占位符 2"/>
          <p:cNvSpPr>
            <a:spLocks noGrp="1"/>
          </p:cNvSpPr>
          <p:nvPr>
            <p:ph type="sldNum" sz="quarter" idx="4294967295"/>
          </p:nvPr>
        </p:nvSpPr>
        <p:spPr>
          <a:xfrm>
            <a:off x="6457950" y="6369051"/>
            <a:ext cx="2057400" cy="365125"/>
          </a:xfrm>
        </p:spPr>
        <p:txBody>
          <a:bodyPr/>
          <a:lstStyle/>
          <a:p>
            <a:fld id="{0503CE10-F9D3-4072-A615-6A95AA0B7B65}" type="slidenum">
              <a:rPr lang="zh-CN" altLang="en-US" smtClean="0"/>
              <a:t>28</a:t>
            </a:fld>
            <a:endParaRPr lang="zh-CN" altLang="en-US" dirty="0"/>
          </a:p>
        </p:txBody>
      </p:sp>
      <p:sp>
        <p:nvSpPr>
          <p:cNvPr id="4" name="标题 3"/>
          <p:cNvSpPr>
            <a:spLocks noGrp="1"/>
          </p:cNvSpPr>
          <p:nvPr>
            <p:ph type="title"/>
          </p:nvPr>
        </p:nvSpPr>
        <p:spPr>
          <a:xfrm>
            <a:off x="914400" y="731837"/>
            <a:ext cx="7391400" cy="563563"/>
          </a:xfrm>
        </p:spPr>
        <p:txBody>
          <a:bodyPr/>
          <a:lstStyle/>
          <a:p>
            <a:r>
              <a:rPr kumimoji="1" lang="zh-CN" altLang="en-US" dirty="0" smtClean="0"/>
              <a:t>条形码技术：二维条形码</a:t>
            </a:r>
            <a:endParaRPr kumimoji="1" lang="zh-CN" altLang="en-US" dirty="0"/>
          </a:p>
        </p:txBody>
      </p:sp>
      <p:grpSp>
        <p:nvGrpSpPr>
          <p:cNvPr id="5" name="组合 7"/>
          <p:cNvGrpSpPr>
            <a:grpSpLocks/>
          </p:cNvGrpSpPr>
          <p:nvPr/>
        </p:nvGrpSpPr>
        <p:grpSpPr bwMode="auto">
          <a:xfrm>
            <a:off x="3905250" y="2012493"/>
            <a:ext cx="1295400" cy="1897062"/>
            <a:chOff x="6732240" y="2659608"/>
            <a:chExt cx="1296144" cy="1896394"/>
          </a:xfrm>
        </p:grpSpPr>
        <p:pic>
          <p:nvPicPr>
            <p:cNvPr id="6" name="Picture 8" descr="http://www.racoindustries.com/barcodegenerator/2d/barcode-image.axd?S=Code16k&amp;BH=0.5&amp;BW=0.02&amp;BM=0.25&amp;C=Internet+of+Things&amp;C16KM=Mode1&amp;IFMT=Gif&amp;QZ=0.25&amp;TM=0.2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76256" y="2659608"/>
              <a:ext cx="1008112" cy="157651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 name="TextBox 13"/>
            <p:cNvSpPr txBox="1">
              <a:spLocks noChangeArrowheads="1"/>
            </p:cNvSpPr>
            <p:nvPr/>
          </p:nvSpPr>
          <p:spPr bwMode="auto">
            <a:xfrm>
              <a:off x="6732240" y="4186245"/>
              <a:ext cx="1296144" cy="369757"/>
            </a:xfrm>
            <a:prstGeom prst="rect">
              <a:avLst/>
            </a:prstGeom>
            <a:noFill/>
            <a:ln w="9525">
              <a:noFill/>
              <a:miter lim="800000"/>
              <a:headEnd/>
              <a:tailEnd/>
            </a:ln>
          </p:spPr>
          <p:txBody>
            <a:bodyPr>
              <a:spAutoFit/>
            </a:bodyPr>
            <a:lstStyle/>
            <a:p>
              <a:pPr>
                <a:defRPr/>
              </a:pPr>
              <a:r>
                <a:rPr lang="en-US" altLang="zh-CN" dirty="0">
                  <a:latin typeface="+mn-lt"/>
                  <a:ea typeface="宋体" pitchFamily="2" charset="-122"/>
                  <a:cs typeface="+mn-cs"/>
                </a:rPr>
                <a:t>Code 16K</a:t>
              </a:r>
            </a:p>
          </p:txBody>
        </p:sp>
      </p:grpSp>
      <p:grpSp>
        <p:nvGrpSpPr>
          <p:cNvPr id="8" name="组合 5"/>
          <p:cNvGrpSpPr>
            <a:grpSpLocks/>
          </p:cNvGrpSpPr>
          <p:nvPr/>
        </p:nvGrpSpPr>
        <p:grpSpPr bwMode="auto">
          <a:xfrm>
            <a:off x="4516004" y="4595296"/>
            <a:ext cx="1295400" cy="1398587"/>
            <a:chOff x="5076056" y="3026666"/>
            <a:chExt cx="1296144" cy="1398034"/>
          </a:xfrm>
        </p:grpSpPr>
        <p:pic>
          <p:nvPicPr>
            <p:cNvPr id="9" name="Picture 4" descr="http://www.racoindustries.com/barcodegenerator/2d/barcode-image.axd?S=DataMatrix&amp;BM=0.25&amp;C=Internet+of+Things&amp;DME=Auto&amp;DMF=Auto&amp;IFMT=Gif&amp;QZ=0.25&amp;TM=0.25&amp;MS=0.0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76056" y="3026666"/>
              <a:ext cx="1143000" cy="114300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 name="TextBox 1"/>
            <p:cNvSpPr txBox="1">
              <a:spLocks noChangeArrowheads="1"/>
            </p:cNvSpPr>
            <p:nvPr/>
          </p:nvSpPr>
          <p:spPr bwMode="auto">
            <a:xfrm>
              <a:off x="5076056" y="4054959"/>
              <a:ext cx="1296144" cy="369741"/>
            </a:xfrm>
            <a:prstGeom prst="rect">
              <a:avLst/>
            </a:prstGeom>
            <a:noFill/>
            <a:ln w="9525">
              <a:noFill/>
              <a:miter lim="800000"/>
              <a:headEnd/>
              <a:tailEnd/>
            </a:ln>
          </p:spPr>
          <p:txBody>
            <a:bodyPr>
              <a:spAutoFit/>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r>
                <a:rPr lang="en-US" altLang="zh-CN" dirty="0" smtClean="0">
                  <a:latin typeface="Calibri" charset="0"/>
                </a:rPr>
                <a:t>Data Matrix</a:t>
              </a:r>
              <a:endParaRPr lang="zh-CN" altLang="en-US" dirty="0">
                <a:latin typeface="Calibri" charset="0"/>
              </a:endParaRPr>
            </a:p>
          </p:txBody>
        </p:sp>
      </p:grpSp>
      <p:grpSp>
        <p:nvGrpSpPr>
          <p:cNvPr id="11" name="组合 4"/>
          <p:cNvGrpSpPr>
            <a:grpSpLocks/>
          </p:cNvGrpSpPr>
          <p:nvPr/>
        </p:nvGrpSpPr>
        <p:grpSpPr bwMode="auto">
          <a:xfrm>
            <a:off x="1219200" y="2258780"/>
            <a:ext cx="2095500" cy="1263650"/>
            <a:chOff x="2875140" y="3090663"/>
            <a:chExt cx="2095500" cy="1263671"/>
          </a:xfrm>
        </p:grpSpPr>
        <p:pic>
          <p:nvPicPr>
            <p:cNvPr id="12" name="Picture 2" descr="http://www.racoindustries.com/barcodegenerator/2d/barcode-image.axd?S=Pdf417&amp;BR=3&amp;BW=0.02&amp;BM=0.25&amp;C=123456789&amp;IFMT=Gif&amp;PDFC=0&amp;PDFCT=Auto&amp;PDFEC=Level0&amp;PDFR=0&amp;QZ=0.25&amp;TM=0.2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75140" y="3090663"/>
              <a:ext cx="2095500" cy="91440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3" name="TextBox 6"/>
            <p:cNvSpPr txBox="1">
              <a:spLocks noChangeArrowheads="1"/>
            </p:cNvSpPr>
            <p:nvPr/>
          </p:nvSpPr>
          <p:spPr bwMode="auto">
            <a:xfrm>
              <a:off x="3275190" y="3984440"/>
              <a:ext cx="1295400" cy="369894"/>
            </a:xfrm>
            <a:prstGeom prst="rect">
              <a:avLst/>
            </a:prstGeom>
            <a:noFill/>
            <a:ln w="9525">
              <a:noFill/>
              <a:miter lim="800000"/>
              <a:headEnd/>
              <a:tailEnd/>
            </a:ln>
          </p:spPr>
          <p:txBody>
            <a:bodyPr>
              <a:spAutoFit/>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r>
                <a:rPr lang="en-US" altLang="zh-CN" dirty="0">
                  <a:latin typeface="Calibri" charset="0"/>
                </a:rPr>
                <a:t>PDF147</a:t>
              </a:r>
              <a:endParaRPr lang="zh-CN" altLang="en-US" dirty="0">
                <a:latin typeface="Calibri" charset="0"/>
              </a:endParaRPr>
            </a:p>
          </p:txBody>
        </p:sp>
      </p:grpSp>
      <p:grpSp>
        <p:nvGrpSpPr>
          <p:cNvPr id="14" name="组合 3"/>
          <p:cNvGrpSpPr>
            <a:grpSpLocks/>
          </p:cNvGrpSpPr>
          <p:nvPr/>
        </p:nvGrpSpPr>
        <p:grpSpPr bwMode="auto">
          <a:xfrm>
            <a:off x="2782410" y="4368283"/>
            <a:ext cx="1512888" cy="1625600"/>
            <a:chOff x="755576" y="2795744"/>
            <a:chExt cx="1512168" cy="1625046"/>
          </a:xfrm>
        </p:grpSpPr>
        <p:pic>
          <p:nvPicPr>
            <p:cNvPr id="15" name="Picture 6" descr="http://www.racoindustries.com/barcodegenerator/2d/barcode-image.axd?S=AztecCode&amp;ACEC=5&amp;ACF=Auto&amp;BM=0.25&amp;C=Internet+of+Things&amp;IFMT=Gif&amp;QZ=0.25&amp;TM=0.25&amp;MS=0.0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5576" y="2795744"/>
              <a:ext cx="1362075" cy="13620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6" name="TextBox 8"/>
            <p:cNvSpPr txBox="1">
              <a:spLocks noChangeArrowheads="1"/>
            </p:cNvSpPr>
            <p:nvPr/>
          </p:nvSpPr>
          <p:spPr bwMode="auto">
            <a:xfrm>
              <a:off x="755576" y="4051028"/>
              <a:ext cx="1512168" cy="369762"/>
            </a:xfrm>
            <a:prstGeom prst="rect">
              <a:avLst/>
            </a:prstGeom>
            <a:noFill/>
            <a:ln w="9525">
              <a:noFill/>
              <a:miter lim="800000"/>
              <a:headEnd/>
              <a:tailEnd/>
            </a:ln>
          </p:spPr>
          <p:txBody>
            <a:bodyPr>
              <a:spAutoFit/>
            </a:bodyPr>
            <a:lstStyle/>
            <a:p>
              <a:pPr>
                <a:defRPr/>
              </a:pPr>
              <a:r>
                <a:rPr lang="en-US" altLang="zh-CN" dirty="0">
                  <a:latin typeface="+mn-lt"/>
                  <a:ea typeface="宋体" pitchFamily="2" charset="-122"/>
                  <a:cs typeface="+mn-cs"/>
                </a:rPr>
                <a:t>Aztec Code</a:t>
              </a:r>
            </a:p>
          </p:txBody>
        </p:sp>
      </p:grpSp>
      <p:grpSp>
        <p:nvGrpSpPr>
          <p:cNvPr id="17" name="组合 9"/>
          <p:cNvGrpSpPr>
            <a:grpSpLocks/>
          </p:cNvGrpSpPr>
          <p:nvPr/>
        </p:nvGrpSpPr>
        <p:grpSpPr bwMode="auto">
          <a:xfrm>
            <a:off x="1066800" y="4312370"/>
            <a:ext cx="1409700" cy="1690687"/>
            <a:chOff x="743792" y="4556002"/>
            <a:chExt cx="1409700" cy="1690602"/>
          </a:xfrm>
        </p:grpSpPr>
        <p:pic>
          <p:nvPicPr>
            <p:cNvPr id="18" name="Picture 10" descr="http://www.racoindustries.com/barcodegenerator/2d/barcode-image.axd?S=QRCode&amp;BM=0.25&amp;C=Internet+of+Things&amp;IFMT=Gif&amp;QRE=Auto&amp;QREC=L&amp;QRV=Auto&amp;QZ=0.25&amp;TM=0.25&amp;MS=0.0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43792" y="4556002"/>
              <a:ext cx="1409700" cy="14097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9" name="TextBox 16"/>
            <p:cNvSpPr txBox="1">
              <a:spLocks noChangeArrowheads="1"/>
            </p:cNvSpPr>
            <p:nvPr/>
          </p:nvSpPr>
          <p:spPr bwMode="auto">
            <a:xfrm>
              <a:off x="850154" y="5876736"/>
              <a:ext cx="1296988" cy="369868"/>
            </a:xfrm>
            <a:prstGeom prst="rect">
              <a:avLst/>
            </a:prstGeom>
            <a:noFill/>
            <a:ln w="9525">
              <a:noFill/>
              <a:miter lim="800000"/>
              <a:headEnd/>
              <a:tailEnd/>
            </a:ln>
          </p:spPr>
          <p:txBody>
            <a:bodyPr>
              <a:spAutoFit/>
            </a:bodyPr>
            <a:lstStyle/>
            <a:p>
              <a:pPr>
                <a:defRPr/>
              </a:pPr>
              <a:r>
                <a:rPr lang="en-US" altLang="zh-CN">
                  <a:latin typeface="+mn-lt"/>
                  <a:ea typeface="宋体" pitchFamily="2" charset="-122"/>
                  <a:cs typeface="+mn-cs"/>
                </a:rPr>
                <a:t>QR Code</a:t>
              </a:r>
            </a:p>
          </p:txBody>
        </p:sp>
      </p:grpSp>
    </p:spTree>
    <p:extLst>
      <p:ext uri="{BB962C8B-B14F-4D97-AF65-F5344CB8AC3E}">
        <p14:creationId xmlns:p14="http://schemas.microsoft.com/office/powerpoint/2010/main" val="1949509512"/>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
                                            <p:txEl>
                                              <p:pRg st="3" end="3"/>
                                            </p:txEl>
                                          </p:spTgt>
                                        </p:tgtEl>
                                        <p:attrNameLst>
                                          <p:attrName>style.visibility</p:attrName>
                                        </p:attrNameLst>
                                      </p:cBhvr>
                                      <p:to>
                                        <p:strVal val="visible"/>
                                      </p:to>
                                    </p:set>
                                    <p:animEffect transition="in" filter="fade">
                                      <p:cBhvr>
                                        <p:cTn id="20" dur="500"/>
                                        <p:tgtEl>
                                          <p:spTgt spid="2">
                                            <p:txEl>
                                              <p:pRg st="3" end="3"/>
                                            </p:txEl>
                                          </p:spTgt>
                                        </p:tgtEl>
                                      </p:cBhvr>
                                    </p:animEffect>
                                  </p:childTnLst>
                                </p:cTn>
                              </p:par>
                            </p:childTnLst>
                          </p:cTn>
                        </p:par>
                        <p:par>
                          <p:cTn id="21" fill="hold">
                            <p:stCondLst>
                              <p:cond delay="500"/>
                            </p:stCondLst>
                            <p:childTnLst>
                              <p:par>
                                <p:cTn id="22" presetID="10" presetClass="entr" presetSubtype="0" fill="hold" nodeType="after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fade">
                                      <p:cBhvr>
                                        <p:cTn id="24" dur="500"/>
                                        <p:tgtEl>
                                          <p:spTgt spid="17"/>
                                        </p:tgtEl>
                                      </p:cBhvr>
                                    </p:animEffect>
                                  </p:childTnLst>
                                </p:cTn>
                              </p:par>
                            </p:childTnLst>
                          </p:cTn>
                        </p:par>
                        <p:par>
                          <p:cTn id="25" fill="hold">
                            <p:stCondLst>
                              <p:cond delay="1000"/>
                            </p:stCondLst>
                            <p:childTnLst>
                              <p:par>
                                <p:cTn id="26" presetID="10" presetClass="entr" presetSubtype="0" fill="hold" nodeType="after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500"/>
                                        <p:tgtEl>
                                          <p:spTgt spid="14"/>
                                        </p:tgtEl>
                                      </p:cBhvr>
                                    </p:animEffect>
                                  </p:childTnLst>
                                </p:cTn>
                              </p:par>
                            </p:childTnLst>
                          </p:cTn>
                        </p:par>
                        <p:par>
                          <p:cTn id="29" fill="hold">
                            <p:stCondLst>
                              <p:cond delay="1500"/>
                            </p:stCondLst>
                            <p:childTnLst>
                              <p:par>
                                <p:cTn id="30" presetID="10" presetClass="entr" presetSubtype="0" fill="hold" nodeType="after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
                                            <p:txEl>
                                              <p:pRg st="7" end="7"/>
                                            </p:txEl>
                                          </p:spTgt>
                                        </p:tgtEl>
                                        <p:attrNameLst>
                                          <p:attrName>style.visibility</p:attrName>
                                        </p:attrNameLst>
                                      </p:cBhvr>
                                      <p:to>
                                        <p:strVal val="visible"/>
                                      </p:to>
                                    </p:set>
                                    <p:animEffect transition="in" filter="fade">
                                      <p:cBhvr>
                                        <p:cTn id="37" dur="500"/>
                                        <p:tgtEl>
                                          <p:spTgt spid="2">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幻灯片编号占位符 2"/>
          <p:cNvSpPr>
            <a:spLocks noGrp="1"/>
          </p:cNvSpPr>
          <p:nvPr>
            <p:ph type="sldNum" sz="quarter" idx="4294967295"/>
          </p:nvPr>
        </p:nvSpPr>
        <p:spPr>
          <a:xfrm>
            <a:off x="6553200" y="6400800"/>
            <a:ext cx="2133600" cy="320675"/>
          </a:xfrm>
        </p:spPr>
        <p:txBody>
          <a:bodyPr/>
          <a:lstStyle/>
          <a:p>
            <a:fld id="{0503CE10-F9D3-4072-A615-6A95AA0B7B65}" type="slidenum">
              <a:rPr lang="zh-CN" altLang="en-US" smtClean="0"/>
              <a:t>29</a:t>
            </a:fld>
            <a:endParaRPr lang="zh-CN" altLang="en-US" dirty="0"/>
          </a:p>
        </p:txBody>
      </p:sp>
      <p:sp>
        <p:nvSpPr>
          <p:cNvPr id="4" name="标题 3"/>
          <p:cNvSpPr>
            <a:spLocks noGrp="1"/>
          </p:cNvSpPr>
          <p:nvPr>
            <p:ph type="title"/>
          </p:nvPr>
        </p:nvSpPr>
        <p:spPr>
          <a:xfrm>
            <a:off x="914400" y="731837"/>
            <a:ext cx="7391400" cy="563563"/>
          </a:xfrm>
        </p:spPr>
        <p:txBody>
          <a:bodyPr/>
          <a:lstStyle/>
          <a:p>
            <a:r>
              <a:rPr kumimoji="1" lang="zh-CN" altLang="en-US" dirty="0" smtClean="0"/>
              <a:t>条形码技术：二维条形码</a:t>
            </a:r>
            <a:endParaRPr kumimoji="1" lang="zh-CN" altLang="en-US" dirty="0"/>
          </a:p>
        </p:txBody>
      </p:sp>
      <p:sp>
        <p:nvSpPr>
          <p:cNvPr id="5" name="文本框 4"/>
          <p:cNvSpPr txBox="1"/>
          <p:nvPr/>
        </p:nvSpPr>
        <p:spPr>
          <a:xfrm>
            <a:off x="914400" y="1849110"/>
            <a:ext cx="7073900" cy="461665"/>
          </a:xfrm>
          <a:prstGeom prst="rect">
            <a:avLst/>
          </a:prstGeom>
          <a:noFill/>
        </p:spPr>
        <p:txBody>
          <a:bodyPr wrap="square" rtlCol="0">
            <a:spAutoFit/>
          </a:bodyPr>
          <a:lstStyle/>
          <a:p>
            <a:pPr algn="ctr"/>
            <a:r>
              <a:rPr lang="zh-CN" altLang="en-US" sz="2400" dirty="0" smtClean="0">
                <a:latin typeface="微软雅黑" panose="020B0503020204020204" pitchFamily="34" charset="-122"/>
                <a:ea typeface="微软雅黑" panose="020B0503020204020204" pitchFamily="34" charset="-122"/>
              </a:rPr>
              <a:t>“</a:t>
            </a:r>
            <a:r>
              <a:rPr lang="en-US" altLang="zh-CN" sz="2400" dirty="0" smtClean="0">
                <a:latin typeface="微软雅黑" panose="020B0503020204020204" pitchFamily="34" charset="-122"/>
                <a:ea typeface="微软雅黑" panose="020B0503020204020204" pitchFamily="34" charset="-122"/>
              </a:rPr>
              <a:t>Internet of Things</a:t>
            </a:r>
            <a:r>
              <a:rPr lang="zh-CN" altLang="en-US" sz="2400" dirty="0" smtClean="0">
                <a:latin typeface="微软雅黑" panose="020B0503020204020204" pitchFamily="34" charset="-122"/>
                <a:ea typeface="微软雅黑" panose="020B0503020204020204" pitchFamily="34" charset="-122"/>
              </a:rPr>
              <a:t>”二维条码</a:t>
            </a:r>
            <a:r>
              <a:rPr lang="en-US" altLang="zh-CN" sz="2400" dirty="0" smtClean="0">
                <a:latin typeface="微软雅黑" panose="020B0503020204020204" pitchFamily="34" charset="-122"/>
                <a:ea typeface="微软雅黑" panose="020B0503020204020204" pitchFamily="34" charset="-122"/>
              </a:rPr>
              <a:t>QR</a:t>
            </a:r>
            <a:r>
              <a:rPr lang="zh-CN" altLang="en-US" sz="2400" dirty="0" smtClean="0">
                <a:latin typeface="微软雅黑" panose="020B0503020204020204" pitchFamily="34" charset="-122"/>
                <a:ea typeface="微软雅黑" panose="020B0503020204020204" pitchFamily="34" charset="-122"/>
              </a:rPr>
              <a:t>编码实例</a:t>
            </a:r>
            <a:endParaRPr lang="zh-CN" altLang="en-US" sz="2400" dirty="0">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rotWithShape="1">
          <a:blip r:embed="rId2"/>
          <a:srcRect t="2941"/>
          <a:stretch/>
        </p:blipFill>
        <p:spPr>
          <a:xfrm>
            <a:off x="685800" y="2552700"/>
            <a:ext cx="7772400" cy="2986087"/>
          </a:xfrm>
          <a:prstGeom prst="rect">
            <a:avLst/>
          </a:prstGeom>
        </p:spPr>
      </p:pic>
      <p:sp>
        <p:nvSpPr>
          <p:cNvPr id="2" name="矩形 1"/>
          <p:cNvSpPr/>
          <p:nvPr/>
        </p:nvSpPr>
        <p:spPr>
          <a:xfrm>
            <a:off x="1752600" y="5708183"/>
            <a:ext cx="3900427" cy="523220"/>
          </a:xfrm>
          <a:prstGeom prst="rect">
            <a:avLst/>
          </a:prstGeom>
        </p:spPr>
        <p:txBody>
          <a:bodyPr wrap="none">
            <a:spAutoFit/>
          </a:bodyPr>
          <a:lstStyle/>
          <a:p>
            <a:r>
              <a:rPr lang="en-US" altLang="zh-CN" sz="2800" b="1" dirty="0" smtClean="0">
                <a:solidFill>
                  <a:srgbClr val="FF0000"/>
                </a:solidFill>
                <a:latin typeface="arial" panose="020B0604020202020204" pitchFamily="34" charset="0"/>
              </a:rPr>
              <a:t>QR</a:t>
            </a:r>
            <a:r>
              <a:rPr lang="zh-CN" altLang="en-US" sz="2800" b="1" dirty="0" smtClean="0">
                <a:solidFill>
                  <a:srgbClr val="FF0000"/>
                </a:solidFill>
                <a:latin typeface="arial" panose="020B0604020202020204" pitchFamily="34" charset="0"/>
              </a:rPr>
              <a:t>：</a:t>
            </a:r>
            <a:r>
              <a:rPr lang="en-US" altLang="zh-CN" sz="2800" b="1" dirty="0" smtClean="0">
                <a:solidFill>
                  <a:srgbClr val="FF0000"/>
                </a:solidFill>
                <a:latin typeface="arial" panose="020B0604020202020204" pitchFamily="34" charset="0"/>
              </a:rPr>
              <a:t>Quick </a:t>
            </a:r>
            <a:r>
              <a:rPr lang="en-US" altLang="zh-CN" sz="2800" b="1" dirty="0">
                <a:solidFill>
                  <a:srgbClr val="FF0000"/>
                </a:solidFill>
                <a:latin typeface="arial" panose="020B0604020202020204" pitchFamily="34" charset="0"/>
              </a:rPr>
              <a:t>Response</a:t>
            </a:r>
            <a:endParaRPr lang="zh-CN" altLang="en-US" sz="2800" b="1" dirty="0">
              <a:solidFill>
                <a:srgbClr val="FF0000"/>
              </a:solidFill>
            </a:endParaRPr>
          </a:p>
        </p:txBody>
      </p:sp>
    </p:spTree>
    <p:extLst>
      <p:ext uri="{BB962C8B-B14F-4D97-AF65-F5344CB8AC3E}">
        <p14:creationId xmlns:p14="http://schemas.microsoft.com/office/powerpoint/2010/main" val="877874239"/>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marL="0" indent="0">
              <a:lnSpc>
                <a:spcPct val="150000"/>
              </a:lnSpc>
              <a:buNone/>
            </a:pPr>
            <a:r>
              <a:rPr lang="zh-CN" altLang="en-US" sz="3200" b="1" dirty="0" smtClean="0"/>
              <a:t>第二篇   感知识别</a:t>
            </a:r>
            <a:endParaRPr lang="en-US" altLang="zh-CN" sz="3200" b="1" dirty="0" smtClean="0"/>
          </a:p>
          <a:p>
            <a:pPr lvl="1">
              <a:lnSpc>
                <a:spcPct val="150000"/>
              </a:lnSpc>
              <a:buFont typeface="Wingdings" panose="05000000000000000000" pitchFamily="2" charset="2"/>
              <a:buChar char="p"/>
            </a:pPr>
            <a:r>
              <a:rPr lang="zh-CN" altLang="en-US" sz="2400" b="1" dirty="0" smtClean="0">
                <a:solidFill>
                  <a:srgbClr val="FF0000"/>
                </a:solidFill>
              </a:rPr>
              <a:t>第</a:t>
            </a:r>
            <a:r>
              <a:rPr lang="en-US" altLang="zh-CN" sz="2400" b="1" dirty="0" smtClean="0">
                <a:solidFill>
                  <a:srgbClr val="FF0000"/>
                </a:solidFill>
              </a:rPr>
              <a:t>2</a:t>
            </a:r>
            <a:r>
              <a:rPr lang="zh-CN" altLang="en-US" sz="2400" b="1" dirty="0" smtClean="0">
                <a:solidFill>
                  <a:srgbClr val="FF0000"/>
                </a:solidFill>
              </a:rPr>
              <a:t>章  自动识别技术与</a:t>
            </a:r>
            <a:r>
              <a:rPr lang="en-US" altLang="zh-CN" sz="2400" b="1" dirty="0" smtClean="0">
                <a:solidFill>
                  <a:srgbClr val="FF0000"/>
                </a:solidFill>
              </a:rPr>
              <a:t>RFID</a:t>
            </a:r>
          </a:p>
          <a:p>
            <a:pPr lvl="1">
              <a:lnSpc>
                <a:spcPct val="150000"/>
              </a:lnSpc>
              <a:buFont typeface="Wingdings" panose="05000000000000000000" pitchFamily="2" charset="2"/>
              <a:buChar char="p"/>
            </a:pPr>
            <a:r>
              <a:rPr lang="zh-CN" altLang="en-US" sz="2400" dirty="0" smtClean="0"/>
              <a:t>第</a:t>
            </a:r>
            <a:r>
              <a:rPr lang="en-US" altLang="zh-CN" sz="2400" dirty="0" smtClean="0"/>
              <a:t>3</a:t>
            </a:r>
            <a:r>
              <a:rPr lang="zh-CN" altLang="en-US" sz="2400" dirty="0" smtClean="0"/>
              <a:t>章  无线传感网</a:t>
            </a:r>
            <a:endParaRPr lang="en-US" altLang="zh-CN" sz="2400" dirty="0" smtClean="0"/>
          </a:p>
          <a:p>
            <a:pPr lvl="1">
              <a:lnSpc>
                <a:spcPct val="150000"/>
              </a:lnSpc>
              <a:buFont typeface="Wingdings" panose="05000000000000000000" pitchFamily="2" charset="2"/>
              <a:buChar char="p"/>
            </a:pPr>
            <a:r>
              <a:rPr lang="zh-CN" altLang="en-US" sz="2400" dirty="0" smtClean="0"/>
              <a:t>第</a:t>
            </a:r>
            <a:r>
              <a:rPr lang="en-US" altLang="zh-CN" sz="2400" dirty="0" smtClean="0"/>
              <a:t>4</a:t>
            </a:r>
            <a:r>
              <a:rPr lang="zh-CN" altLang="en-US" sz="2400" dirty="0" smtClean="0"/>
              <a:t>章  定位</a:t>
            </a:r>
            <a:endParaRPr lang="en-US" altLang="zh-CN" sz="2400" dirty="0" smtClean="0"/>
          </a:p>
          <a:p>
            <a:pPr lvl="1">
              <a:lnSpc>
                <a:spcPct val="150000"/>
              </a:lnSpc>
              <a:buFont typeface="Wingdings" panose="05000000000000000000" pitchFamily="2" charset="2"/>
              <a:buChar char="p"/>
            </a:pPr>
            <a:r>
              <a:rPr lang="zh-CN" altLang="en-US" sz="2400" dirty="0" smtClean="0"/>
              <a:t>第</a:t>
            </a:r>
            <a:r>
              <a:rPr lang="en-US" altLang="zh-CN" sz="2400" dirty="0" smtClean="0"/>
              <a:t>5</a:t>
            </a:r>
            <a:r>
              <a:rPr lang="zh-CN" altLang="en-US" sz="2400" dirty="0" smtClean="0"/>
              <a:t>章  智能信息设备</a:t>
            </a:r>
            <a:endParaRPr lang="en-US" altLang="zh-CN" sz="2400" dirty="0" smtClean="0"/>
          </a:p>
          <a:p>
            <a:pPr>
              <a:lnSpc>
                <a:spcPct val="150000"/>
              </a:lnSpc>
            </a:pPr>
            <a:endParaRPr lang="zh-CN" altLang="en-US" dirty="0"/>
          </a:p>
        </p:txBody>
      </p:sp>
      <p:sp>
        <p:nvSpPr>
          <p:cNvPr id="3" name="灯片编号占位符 2"/>
          <p:cNvSpPr>
            <a:spLocks noGrp="1"/>
          </p:cNvSpPr>
          <p:nvPr>
            <p:ph type="sldNum" sz="quarter" idx="4294967295"/>
          </p:nvPr>
        </p:nvSpPr>
        <p:spPr>
          <a:xfrm>
            <a:off x="6553200" y="6400800"/>
            <a:ext cx="2133600" cy="320675"/>
          </a:xfrm>
        </p:spPr>
        <p:txBody>
          <a:bodyPr/>
          <a:lstStyle/>
          <a:p>
            <a:fld id="{0503CE10-F9D3-4072-A615-6A95AA0B7B65}" type="slidenum">
              <a:rPr lang="zh-CN" altLang="en-US" smtClean="0"/>
              <a:t>3</a:t>
            </a:fld>
            <a:endParaRPr lang="zh-CN" altLang="en-US" dirty="0"/>
          </a:p>
        </p:txBody>
      </p:sp>
      <p:sp>
        <p:nvSpPr>
          <p:cNvPr id="6" name="标题 3"/>
          <p:cNvSpPr>
            <a:spLocks noGrp="1"/>
          </p:cNvSpPr>
          <p:nvPr>
            <p:ph type="title"/>
          </p:nvPr>
        </p:nvSpPr>
        <p:spPr>
          <a:xfrm>
            <a:off x="1665287" y="533400"/>
            <a:ext cx="5813426" cy="995679"/>
          </a:xfrm>
        </p:spPr>
        <p:txBody>
          <a:bodyPr/>
          <a:lstStyle/>
          <a:p>
            <a:r>
              <a:rPr lang="zh-CN" altLang="en-US" dirty="0" smtClean="0"/>
              <a:t>感 知 识 别</a:t>
            </a:r>
            <a:endParaRPr lang="zh-CN" altLang="en-US" dirty="0"/>
          </a:p>
        </p:txBody>
      </p:sp>
    </p:spTree>
    <p:extLst>
      <p:ext uri="{BB962C8B-B14F-4D97-AF65-F5344CB8AC3E}">
        <p14:creationId xmlns:p14="http://schemas.microsoft.com/office/powerpoint/2010/main" val="3384340454"/>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afterEffect">
                                  <p:stCondLst>
                                    <p:cond delay="0"/>
                                  </p:stCondLst>
                                  <p:childTnLst>
                                    <p:animEffect transition="out" filter="fade">
                                      <p:cBhvr>
                                        <p:cTn id="6" dur="500" tmFilter="0, 0; .2, .5; .8, .5; 1, 0"/>
                                        <p:tgtEl>
                                          <p:spTgt spid="2">
                                            <p:txEl>
                                              <p:pRg st="1" end="1"/>
                                            </p:txEl>
                                          </p:spTgt>
                                        </p:tgtEl>
                                      </p:cBhvr>
                                    </p:animEffect>
                                    <p:animScale>
                                      <p:cBhvr>
                                        <p:cTn id="7" dur="250" autoRev="1" fill="hold"/>
                                        <p:tgtEl>
                                          <p:spTgt spid="2">
                                            <p:txEl>
                                              <p:pRg st="1" end="1"/>
                                            </p:txEl>
                                          </p:spTgt>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628650" y="1524000"/>
            <a:ext cx="7886700" cy="5055872"/>
          </a:xfrm>
        </p:spPr>
        <p:txBody>
          <a:bodyPr>
            <a:noAutofit/>
          </a:bodyPr>
          <a:lstStyle/>
          <a:p>
            <a:pPr>
              <a:lnSpc>
                <a:spcPct val="150000"/>
              </a:lnSpc>
              <a:buFont typeface="Wingdings" panose="05000000000000000000" pitchFamily="2" charset="2"/>
              <a:buChar char="n"/>
            </a:pPr>
            <a:r>
              <a:rPr kumimoji="1" lang="zh-CN" altLang="en-US" b="1" dirty="0" smtClean="0">
                <a:solidFill>
                  <a:srgbClr val="0033CC"/>
                </a:solidFill>
              </a:rPr>
              <a:t>  一维条形码特点：</a:t>
            </a:r>
            <a:endParaRPr kumimoji="1" lang="en-US" altLang="zh-CN" b="1" dirty="0" smtClean="0">
              <a:solidFill>
                <a:srgbClr val="0033CC"/>
              </a:solidFill>
            </a:endParaRPr>
          </a:p>
          <a:p>
            <a:pPr lvl="1">
              <a:lnSpc>
                <a:spcPct val="100000"/>
              </a:lnSpc>
              <a:spcBef>
                <a:spcPts val="600"/>
              </a:spcBef>
            </a:pPr>
            <a:r>
              <a:rPr kumimoji="1" lang="zh-CN" altLang="en-US" dirty="0" smtClean="0"/>
              <a:t>可直接显示内容为英文、数字、简单符号；</a:t>
            </a:r>
            <a:endParaRPr kumimoji="1" lang="en-US" altLang="zh-CN" dirty="0" smtClean="0"/>
          </a:p>
          <a:p>
            <a:pPr lvl="1">
              <a:lnSpc>
                <a:spcPct val="100000"/>
              </a:lnSpc>
              <a:spcBef>
                <a:spcPts val="600"/>
              </a:spcBef>
            </a:pPr>
            <a:r>
              <a:rPr kumimoji="1" lang="zh-CN" altLang="en-US" dirty="0" smtClean="0">
                <a:solidFill>
                  <a:srgbClr val="FF0000"/>
                </a:solidFill>
              </a:rPr>
              <a:t>贮存数据不多</a:t>
            </a:r>
            <a:r>
              <a:rPr kumimoji="1" lang="zh-CN" altLang="en-US" dirty="0" smtClean="0"/>
              <a:t>，主要依靠计算机中的关联数据库；</a:t>
            </a:r>
            <a:endParaRPr kumimoji="1" lang="en-US" altLang="zh-CN" dirty="0" smtClean="0"/>
          </a:p>
          <a:p>
            <a:pPr lvl="1">
              <a:lnSpc>
                <a:spcPct val="100000"/>
              </a:lnSpc>
              <a:spcBef>
                <a:spcPts val="600"/>
              </a:spcBef>
            </a:pPr>
            <a:r>
              <a:rPr kumimoji="1" lang="zh-CN" altLang="en-US" dirty="0" smtClean="0">
                <a:solidFill>
                  <a:srgbClr val="FF0000"/>
                </a:solidFill>
              </a:rPr>
              <a:t>保密性能不高</a:t>
            </a:r>
            <a:r>
              <a:rPr kumimoji="1" lang="zh-CN" altLang="en-US" dirty="0" smtClean="0"/>
              <a:t>；</a:t>
            </a:r>
            <a:endParaRPr kumimoji="1" lang="en-US" altLang="zh-CN" dirty="0" smtClean="0"/>
          </a:p>
          <a:p>
            <a:pPr lvl="1">
              <a:lnSpc>
                <a:spcPct val="100000"/>
              </a:lnSpc>
              <a:spcBef>
                <a:spcPts val="600"/>
              </a:spcBef>
            </a:pPr>
            <a:r>
              <a:rPr kumimoji="1" lang="zh-CN" altLang="en-US" dirty="0" smtClean="0">
                <a:solidFill>
                  <a:srgbClr val="FF0000"/>
                </a:solidFill>
              </a:rPr>
              <a:t>损污后可读性差</a:t>
            </a:r>
            <a:r>
              <a:rPr kumimoji="1" lang="zh-CN" altLang="en-US" dirty="0" smtClean="0"/>
              <a:t>。</a:t>
            </a:r>
            <a:endParaRPr kumimoji="1" lang="en-US" altLang="zh-CN" dirty="0"/>
          </a:p>
          <a:p>
            <a:pPr>
              <a:lnSpc>
                <a:spcPct val="150000"/>
              </a:lnSpc>
              <a:buFont typeface="Wingdings" panose="05000000000000000000" pitchFamily="2" charset="2"/>
              <a:buChar char="n"/>
            </a:pPr>
            <a:r>
              <a:rPr kumimoji="1" lang="zh-CN" altLang="en-US" b="1" dirty="0" smtClean="0">
                <a:solidFill>
                  <a:srgbClr val="0033CC"/>
                </a:solidFill>
              </a:rPr>
              <a:t>  二维码特点：</a:t>
            </a:r>
            <a:endParaRPr kumimoji="1" lang="en-US" altLang="zh-CN" b="1" dirty="0" smtClean="0">
              <a:solidFill>
                <a:srgbClr val="0033CC"/>
              </a:solidFill>
            </a:endParaRPr>
          </a:p>
          <a:p>
            <a:pPr lvl="1">
              <a:lnSpc>
                <a:spcPct val="100000"/>
              </a:lnSpc>
              <a:spcBef>
                <a:spcPts val="600"/>
              </a:spcBef>
            </a:pPr>
            <a:r>
              <a:rPr kumimoji="1" lang="zh-CN" altLang="en-US" dirty="0" smtClean="0"/>
              <a:t>可直接显示英文、中文、数字、符号、图形；</a:t>
            </a:r>
            <a:endParaRPr kumimoji="1" lang="en-US" altLang="zh-CN" dirty="0" smtClean="0"/>
          </a:p>
          <a:p>
            <a:pPr lvl="1">
              <a:lnSpc>
                <a:spcPct val="100000"/>
              </a:lnSpc>
              <a:spcBef>
                <a:spcPts val="600"/>
              </a:spcBef>
            </a:pPr>
            <a:r>
              <a:rPr kumimoji="1" lang="zh-CN" altLang="en-US" dirty="0" smtClean="0"/>
              <a:t>贮存数据量大，可存放</a:t>
            </a:r>
            <a:r>
              <a:rPr kumimoji="1" lang="en-US" altLang="zh-CN" b="1" dirty="0" smtClean="0">
                <a:solidFill>
                  <a:srgbClr val="FF0000"/>
                </a:solidFill>
              </a:rPr>
              <a:t>1K</a:t>
            </a:r>
            <a:r>
              <a:rPr kumimoji="1" lang="zh-CN" altLang="en-US" b="1" dirty="0" smtClean="0">
                <a:solidFill>
                  <a:srgbClr val="FF0000"/>
                </a:solidFill>
              </a:rPr>
              <a:t>字符</a:t>
            </a:r>
            <a:r>
              <a:rPr kumimoji="1" lang="zh-CN" altLang="en-US" dirty="0" smtClean="0"/>
              <a:t>（</a:t>
            </a:r>
            <a:r>
              <a:rPr kumimoji="1" lang="en-US" altLang="zh-CN" dirty="0" smtClean="0"/>
              <a:t>1100</a:t>
            </a:r>
            <a:r>
              <a:rPr kumimoji="1" lang="zh-CN" altLang="en-US" dirty="0" smtClean="0"/>
              <a:t>个汉字），可用扫描仪直接读取内容，无需另接数据库；</a:t>
            </a:r>
            <a:endParaRPr kumimoji="1" lang="en-US" altLang="zh-CN" dirty="0" smtClean="0"/>
          </a:p>
          <a:p>
            <a:pPr lvl="1">
              <a:lnSpc>
                <a:spcPct val="100000"/>
              </a:lnSpc>
              <a:spcBef>
                <a:spcPts val="600"/>
              </a:spcBef>
            </a:pPr>
            <a:r>
              <a:rPr kumimoji="1" lang="zh-CN" altLang="en-US" dirty="0" smtClean="0"/>
              <a:t>保密性高（可加密）；</a:t>
            </a:r>
            <a:endParaRPr kumimoji="1" lang="en-US" altLang="zh-CN" dirty="0" smtClean="0"/>
          </a:p>
          <a:p>
            <a:pPr lvl="1">
              <a:lnSpc>
                <a:spcPct val="100000"/>
              </a:lnSpc>
              <a:spcBef>
                <a:spcPts val="600"/>
              </a:spcBef>
            </a:pPr>
            <a:r>
              <a:rPr kumimoji="1" lang="zh-CN" altLang="en-US" dirty="0" smtClean="0"/>
              <a:t>安全级别最高时，</a:t>
            </a:r>
            <a:r>
              <a:rPr kumimoji="1" lang="zh-CN" altLang="en-US" b="1" dirty="0" smtClean="0">
                <a:solidFill>
                  <a:srgbClr val="FF0000"/>
                </a:solidFill>
              </a:rPr>
              <a:t>损污</a:t>
            </a:r>
            <a:r>
              <a:rPr kumimoji="1" lang="en-US" altLang="zh-CN" b="1" dirty="0" smtClean="0">
                <a:solidFill>
                  <a:srgbClr val="FF0000"/>
                </a:solidFill>
              </a:rPr>
              <a:t>50%</a:t>
            </a:r>
            <a:r>
              <a:rPr kumimoji="1" lang="zh-CN" altLang="en-US" dirty="0" smtClean="0"/>
              <a:t>仍可读取完整信息。</a:t>
            </a:r>
            <a:endParaRPr kumimoji="1" lang="zh-CN" altLang="en-US" dirty="0"/>
          </a:p>
        </p:txBody>
      </p:sp>
      <p:sp>
        <p:nvSpPr>
          <p:cNvPr id="3" name="幻灯片编号占位符 2"/>
          <p:cNvSpPr>
            <a:spLocks noGrp="1"/>
          </p:cNvSpPr>
          <p:nvPr>
            <p:ph type="sldNum" sz="quarter" idx="4294967295"/>
          </p:nvPr>
        </p:nvSpPr>
        <p:spPr>
          <a:xfrm>
            <a:off x="6553200" y="6400800"/>
            <a:ext cx="2133600" cy="320675"/>
          </a:xfrm>
        </p:spPr>
        <p:txBody>
          <a:bodyPr/>
          <a:lstStyle/>
          <a:p>
            <a:fld id="{0503CE10-F9D3-4072-A615-6A95AA0B7B65}" type="slidenum">
              <a:rPr lang="zh-CN" altLang="en-US" smtClean="0"/>
              <a:t>30</a:t>
            </a:fld>
            <a:endParaRPr lang="zh-CN" altLang="en-US" dirty="0"/>
          </a:p>
        </p:txBody>
      </p:sp>
      <p:sp>
        <p:nvSpPr>
          <p:cNvPr id="4" name="标题 3"/>
          <p:cNvSpPr>
            <a:spLocks noGrp="1"/>
          </p:cNvSpPr>
          <p:nvPr>
            <p:ph type="title"/>
          </p:nvPr>
        </p:nvSpPr>
        <p:spPr/>
        <p:txBody>
          <a:bodyPr/>
          <a:lstStyle/>
          <a:p>
            <a:r>
              <a:rPr lang="zh-CN" altLang="en-US" dirty="0" smtClean="0">
                <a:solidFill>
                  <a:srgbClr val="FFFF00"/>
                </a:solidFill>
                <a:latin typeface="微软雅黑"/>
                <a:ea typeface="微软雅黑"/>
                <a:cs typeface="微软雅黑"/>
              </a:rPr>
              <a:t>比较</a:t>
            </a:r>
            <a:endParaRPr kumimoji="1" lang="zh-CN" altLang="en-US" dirty="0">
              <a:solidFill>
                <a:srgbClr val="FFFF00"/>
              </a:solidFill>
              <a:latin typeface="微软雅黑"/>
              <a:ea typeface="微软雅黑"/>
              <a:cs typeface="微软雅黑"/>
            </a:endParaRPr>
          </a:p>
        </p:txBody>
      </p:sp>
    </p:spTree>
    <p:extLst>
      <p:ext uri="{BB962C8B-B14F-4D97-AF65-F5344CB8AC3E}">
        <p14:creationId xmlns:p14="http://schemas.microsoft.com/office/powerpoint/2010/main" val="967835393"/>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Effect transition="in" filter="fade">
                                      <p:cBhvr>
                                        <p:cTn id="13" dur="500"/>
                                        <p:tgtEl>
                                          <p:spTgt spid="2">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2">
                                            <p:txEl>
                                              <p:pRg st="3" end="3"/>
                                            </p:txEl>
                                          </p:spTgt>
                                        </p:tgtEl>
                                        <p:attrNameLst>
                                          <p:attrName>style.visibility</p:attrName>
                                        </p:attrNameLst>
                                      </p:cBhvr>
                                      <p:to>
                                        <p:strVal val="visible"/>
                                      </p:to>
                                    </p:set>
                                    <p:animEffect transition="in" filter="fade">
                                      <p:cBhvr>
                                        <p:cTn id="16" dur="500"/>
                                        <p:tgtEl>
                                          <p:spTgt spid="2">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animEffect transition="in" filter="fade">
                                      <p:cBhvr>
                                        <p:cTn id="19" dur="500"/>
                                        <p:tgtEl>
                                          <p:spTgt spid="2">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2">
                                            <p:txEl>
                                              <p:pRg st="5" end="5"/>
                                            </p:txEl>
                                          </p:spTgt>
                                        </p:tgtEl>
                                        <p:attrNameLst>
                                          <p:attrName>style.visibility</p:attrName>
                                        </p:attrNameLst>
                                      </p:cBhvr>
                                      <p:to>
                                        <p:strVal val="visible"/>
                                      </p:to>
                                    </p:set>
                                    <p:animEffect transition="in" filter="fade">
                                      <p:cBhvr>
                                        <p:cTn id="24" dur="500"/>
                                        <p:tgtEl>
                                          <p:spTgt spid="2">
                                            <p:txEl>
                                              <p:pRg st="5" end="5"/>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animEffect transition="in" filter="fade">
                                      <p:cBhvr>
                                        <p:cTn id="27" dur="500"/>
                                        <p:tgtEl>
                                          <p:spTgt spid="2">
                                            <p:txEl>
                                              <p:pRg st="6" end="6"/>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2">
                                            <p:txEl>
                                              <p:pRg st="7" end="7"/>
                                            </p:txEl>
                                          </p:spTgt>
                                        </p:tgtEl>
                                        <p:attrNameLst>
                                          <p:attrName>style.visibility</p:attrName>
                                        </p:attrNameLst>
                                      </p:cBhvr>
                                      <p:to>
                                        <p:strVal val="visible"/>
                                      </p:to>
                                    </p:set>
                                    <p:animEffect transition="in" filter="fade">
                                      <p:cBhvr>
                                        <p:cTn id="30" dur="500"/>
                                        <p:tgtEl>
                                          <p:spTgt spid="2">
                                            <p:txEl>
                                              <p:pRg st="7" end="7"/>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2">
                                            <p:txEl>
                                              <p:pRg st="8" end="8"/>
                                            </p:txEl>
                                          </p:spTgt>
                                        </p:tgtEl>
                                        <p:attrNameLst>
                                          <p:attrName>style.visibility</p:attrName>
                                        </p:attrNameLst>
                                      </p:cBhvr>
                                      <p:to>
                                        <p:strVal val="visible"/>
                                      </p:to>
                                    </p:set>
                                    <p:animEffect transition="in" filter="fade">
                                      <p:cBhvr>
                                        <p:cTn id="33" dur="500"/>
                                        <p:tgtEl>
                                          <p:spTgt spid="2">
                                            <p:txEl>
                                              <p:pRg st="8" end="8"/>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2">
                                            <p:txEl>
                                              <p:pRg st="9" end="9"/>
                                            </p:txEl>
                                          </p:spTgt>
                                        </p:tgtEl>
                                        <p:attrNameLst>
                                          <p:attrName>style.visibility</p:attrName>
                                        </p:attrNameLst>
                                      </p:cBhvr>
                                      <p:to>
                                        <p:strVal val="visible"/>
                                      </p:to>
                                    </p:set>
                                    <p:animEffect transition="in" filter="fade">
                                      <p:cBhvr>
                                        <p:cTn id="36" dur="500"/>
                                        <p:tgtEl>
                                          <p:spTgt spid="2">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a:bodyPr>
          <a:lstStyle/>
          <a:p>
            <a:pPr>
              <a:buFont typeface="Wingdings" panose="05000000000000000000" pitchFamily="2" charset="2"/>
              <a:buChar char="u"/>
            </a:pPr>
            <a:r>
              <a:rPr lang="en-US" altLang="zh-CN" dirty="0" smtClean="0">
                <a:solidFill>
                  <a:srgbClr val="0D0D0D"/>
                </a:solidFill>
              </a:rPr>
              <a:t>2.1 </a:t>
            </a:r>
            <a:r>
              <a:rPr lang="zh-CN" altLang="en-US" dirty="0" smtClean="0">
                <a:solidFill>
                  <a:srgbClr val="0D0D0D"/>
                </a:solidFill>
              </a:rPr>
              <a:t>自动识别技术</a:t>
            </a:r>
            <a:endParaRPr lang="en-US" altLang="zh-CN" dirty="0" smtClean="0">
              <a:solidFill>
                <a:srgbClr val="0D0D0D"/>
              </a:solidFill>
            </a:endParaRPr>
          </a:p>
          <a:p>
            <a:pPr lvl="1">
              <a:buFont typeface="Wingdings" panose="05000000000000000000" pitchFamily="2" charset="2"/>
              <a:buChar char="u"/>
            </a:pPr>
            <a:endParaRPr lang="en-US" altLang="zh-CN" sz="2400" dirty="0" smtClean="0"/>
          </a:p>
          <a:p>
            <a:pPr>
              <a:buFont typeface="Wingdings" panose="05000000000000000000" pitchFamily="2" charset="2"/>
              <a:buChar char="u"/>
            </a:pPr>
            <a:r>
              <a:rPr lang="zh-CN" altLang="zh-CN" sz="2800" b="1" dirty="0" smtClean="0">
                <a:solidFill>
                  <a:srgbClr val="FF0000"/>
                </a:solidFill>
              </a:rPr>
              <a:t>2</a:t>
            </a:r>
            <a:r>
              <a:rPr lang="en-US" altLang="zh-CN" sz="2800" b="1" dirty="0" smtClean="0">
                <a:solidFill>
                  <a:srgbClr val="FF0000"/>
                </a:solidFill>
              </a:rPr>
              <a:t>.2</a:t>
            </a:r>
            <a:r>
              <a:rPr lang="en-US" altLang="zh-CN" b="1" dirty="0" smtClean="0">
                <a:solidFill>
                  <a:srgbClr val="FF0000"/>
                </a:solidFill>
              </a:rPr>
              <a:t> </a:t>
            </a:r>
            <a:r>
              <a:rPr lang="en-US" altLang="zh-CN" sz="2800" b="1" dirty="0" smtClean="0">
                <a:solidFill>
                  <a:srgbClr val="FF0000"/>
                </a:solidFill>
              </a:rPr>
              <a:t>RFID</a:t>
            </a:r>
            <a:r>
              <a:rPr lang="zh-CN" altLang="en-US" sz="2800" b="1" dirty="0" smtClean="0">
                <a:solidFill>
                  <a:srgbClr val="FF0000"/>
                </a:solidFill>
              </a:rPr>
              <a:t>的历史和现状</a:t>
            </a:r>
            <a:endParaRPr lang="en-US" altLang="zh-CN" sz="2800" b="1" dirty="0" smtClean="0">
              <a:solidFill>
                <a:srgbClr val="FF0000"/>
              </a:solidFill>
            </a:endParaRPr>
          </a:p>
          <a:p>
            <a:pPr lvl="2">
              <a:buFont typeface="Wingdings" panose="05000000000000000000" pitchFamily="2" charset="2"/>
              <a:buChar char="u"/>
            </a:pPr>
            <a:endParaRPr lang="en-US" altLang="zh-CN" sz="2400" dirty="0" smtClean="0"/>
          </a:p>
          <a:p>
            <a:pPr>
              <a:buFont typeface="Wingdings" panose="05000000000000000000" pitchFamily="2" charset="2"/>
              <a:buChar char="u"/>
            </a:pPr>
            <a:r>
              <a:rPr lang="zh-CN" altLang="zh-CN" dirty="0" smtClean="0"/>
              <a:t>2</a:t>
            </a:r>
            <a:r>
              <a:rPr lang="en-US" altLang="zh-CN" dirty="0" smtClean="0"/>
              <a:t>.3 RFID</a:t>
            </a:r>
            <a:r>
              <a:rPr lang="zh-CN" altLang="en-US" dirty="0" smtClean="0"/>
              <a:t>技术分析</a:t>
            </a:r>
            <a:endParaRPr lang="en-US" altLang="zh-CN" dirty="0" smtClean="0"/>
          </a:p>
          <a:p>
            <a:pPr lvl="1">
              <a:buFont typeface="Wingdings" panose="05000000000000000000" pitchFamily="2" charset="2"/>
              <a:buChar char="u"/>
            </a:pPr>
            <a:endParaRPr lang="en-US" altLang="zh-CN" sz="2400" dirty="0" smtClean="0"/>
          </a:p>
          <a:p>
            <a:pPr>
              <a:buFont typeface="Wingdings" panose="05000000000000000000" pitchFamily="2" charset="2"/>
              <a:buChar char="u"/>
            </a:pPr>
            <a:r>
              <a:rPr lang="zh-CN" altLang="zh-CN" dirty="0" smtClean="0"/>
              <a:t>2</a:t>
            </a:r>
            <a:r>
              <a:rPr lang="en-US" altLang="zh-CN" dirty="0" smtClean="0"/>
              <a:t>.4 RFID</a:t>
            </a:r>
            <a:r>
              <a:rPr lang="zh-CN" altLang="en-US" dirty="0" smtClean="0"/>
              <a:t>和物联网</a:t>
            </a:r>
          </a:p>
          <a:p>
            <a:endParaRPr lang="zh-CN" altLang="en-US" dirty="0" smtClean="0"/>
          </a:p>
          <a:p>
            <a:endParaRPr kumimoji="1" lang="zh-CN" altLang="en-US" dirty="0"/>
          </a:p>
        </p:txBody>
      </p:sp>
      <p:sp>
        <p:nvSpPr>
          <p:cNvPr id="3" name="幻灯片编号占位符 2"/>
          <p:cNvSpPr>
            <a:spLocks noGrp="1"/>
          </p:cNvSpPr>
          <p:nvPr>
            <p:ph type="sldNum" sz="quarter" idx="4294967295"/>
          </p:nvPr>
        </p:nvSpPr>
        <p:spPr>
          <a:xfrm>
            <a:off x="6553200" y="6400800"/>
            <a:ext cx="2133600" cy="320675"/>
          </a:xfrm>
        </p:spPr>
        <p:txBody>
          <a:bodyPr/>
          <a:lstStyle/>
          <a:p>
            <a:fld id="{0503CE10-F9D3-4072-A615-6A95AA0B7B65}" type="slidenum">
              <a:rPr lang="zh-CN" altLang="en-US" smtClean="0"/>
              <a:t>31</a:t>
            </a:fld>
            <a:endParaRPr lang="zh-CN" altLang="en-US" dirty="0"/>
          </a:p>
        </p:txBody>
      </p:sp>
      <p:sp>
        <p:nvSpPr>
          <p:cNvPr id="4" name="标题 3"/>
          <p:cNvSpPr>
            <a:spLocks noGrp="1"/>
          </p:cNvSpPr>
          <p:nvPr>
            <p:ph type="title"/>
          </p:nvPr>
        </p:nvSpPr>
        <p:spPr/>
        <p:txBody>
          <a:bodyPr/>
          <a:lstStyle/>
          <a:p>
            <a:r>
              <a:rPr kumimoji="1" lang="zh-CN" altLang="en-US" dirty="0" smtClean="0"/>
              <a:t>本章内容</a:t>
            </a:r>
            <a:endParaRPr kumimoji="1" lang="zh-CN" altLang="en-US" dirty="0"/>
          </a:p>
        </p:txBody>
      </p:sp>
    </p:spTree>
    <p:extLst>
      <p:ext uri="{BB962C8B-B14F-4D97-AF65-F5344CB8AC3E}">
        <p14:creationId xmlns:p14="http://schemas.microsoft.com/office/powerpoint/2010/main" val="2821060009"/>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2">
                                            <p:txEl>
                                              <p:pRg st="2" end="2"/>
                                            </p:txEl>
                                          </p:spTgt>
                                        </p:tgtEl>
                                      </p:cBhvr>
                                    </p:animEffect>
                                    <p:animScale>
                                      <p:cBhvr>
                                        <p:cTn id="7" dur="250" autoRev="1" fill="hold"/>
                                        <p:tgtEl>
                                          <p:spTgt spid="2">
                                            <p:txEl>
                                              <p:pRg st="2" end="2"/>
                                            </p:txEl>
                                          </p:spTgt>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628650" y="1597026"/>
            <a:ext cx="8286750" cy="4823653"/>
          </a:xfrm>
        </p:spPr>
        <p:txBody>
          <a:bodyPr>
            <a:noAutofit/>
          </a:bodyPr>
          <a:lstStyle/>
          <a:p>
            <a:pPr>
              <a:lnSpc>
                <a:spcPct val="150000"/>
              </a:lnSpc>
              <a:spcBef>
                <a:spcPts val="600"/>
              </a:spcBef>
              <a:buFont typeface="Wingdings" panose="05000000000000000000" pitchFamily="2" charset="2"/>
              <a:buChar char="n"/>
            </a:pPr>
            <a:r>
              <a:rPr lang="en-US" altLang="zh-CN" sz="2200" b="1" dirty="0" smtClean="0">
                <a:solidFill>
                  <a:srgbClr val="FF0000"/>
                </a:solidFill>
                <a:latin typeface="微软雅黑"/>
                <a:ea typeface="微软雅黑"/>
                <a:cs typeface="微软雅黑"/>
              </a:rPr>
              <a:t> RFID</a:t>
            </a:r>
            <a:r>
              <a:rPr lang="zh-CN" altLang="zh-CN" sz="2200" b="1" dirty="0">
                <a:solidFill>
                  <a:srgbClr val="FF0000"/>
                </a:solidFill>
                <a:latin typeface="微软雅黑"/>
                <a:ea typeface="微软雅黑"/>
                <a:cs typeface="微软雅黑"/>
              </a:rPr>
              <a:t>是射频识别技术</a:t>
            </a:r>
            <a:r>
              <a:rPr lang="zh-CN" altLang="zh-CN" sz="2200" dirty="0">
                <a:latin typeface="微软雅黑"/>
                <a:ea typeface="微软雅黑"/>
                <a:cs typeface="微软雅黑"/>
              </a:rPr>
              <a:t>（</a:t>
            </a:r>
            <a:r>
              <a:rPr lang="en-US" altLang="zh-CN" sz="2200" dirty="0">
                <a:latin typeface="微软雅黑"/>
                <a:ea typeface="微软雅黑"/>
                <a:cs typeface="微软雅黑"/>
              </a:rPr>
              <a:t>Radio Frequency Identification</a:t>
            </a:r>
            <a:r>
              <a:rPr lang="zh-CN" altLang="zh-CN" sz="2200" dirty="0">
                <a:latin typeface="微软雅黑"/>
                <a:ea typeface="微软雅黑"/>
                <a:cs typeface="微软雅黑"/>
              </a:rPr>
              <a:t>）的英文</a:t>
            </a:r>
            <a:r>
              <a:rPr lang="zh-CN" altLang="zh-CN" sz="2200" dirty="0" smtClean="0">
                <a:latin typeface="微软雅黑"/>
                <a:ea typeface="微软雅黑"/>
                <a:cs typeface="微软雅黑"/>
              </a:rPr>
              <a:t>缩写</a:t>
            </a:r>
            <a:r>
              <a:rPr lang="zh-CN" altLang="en-US" sz="2200" dirty="0" smtClean="0">
                <a:latin typeface="微软雅黑"/>
                <a:ea typeface="微软雅黑"/>
                <a:cs typeface="微软雅黑"/>
              </a:rPr>
              <a:t>，</a:t>
            </a:r>
            <a:r>
              <a:rPr lang="zh-CN" altLang="zh-CN" sz="2200" dirty="0" smtClean="0">
                <a:latin typeface="微软雅黑"/>
                <a:ea typeface="微软雅黑"/>
                <a:cs typeface="微软雅黑"/>
              </a:rPr>
              <a:t>利用</a:t>
            </a:r>
            <a:r>
              <a:rPr lang="zh-CN" altLang="zh-CN" sz="2200" dirty="0">
                <a:latin typeface="微软雅黑"/>
                <a:ea typeface="微软雅黑"/>
                <a:cs typeface="微软雅黑"/>
              </a:rPr>
              <a:t>射频信号通过空间耦合（交变磁场或电磁场）实现无接触信息传递并通过所传递的信息达到识别目的。</a:t>
            </a:r>
            <a:endParaRPr lang="en-US" altLang="zh-CN" sz="2200" dirty="0">
              <a:latin typeface="微软雅黑"/>
              <a:ea typeface="微软雅黑"/>
              <a:cs typeface="微软雅黑"/>
            </a:endParaRPr>
          </a:p>
          <a:p>
            <a:pPr>
              <a:lnSpc>
                <a:spcPct val="150000"/>
              </a:lnSpc>
              <a:spcBef>
                <a:spcPts val="600"/>
              </a:spcBef>
              <a:buFont typeface="Wingdings" panose="05000000000000000000" pitchFamily="2" charset="2"/>
              <a:buChar char="n"/>
            </a:pPr>
            <a:r>
              <a:rPr lang="en-US" altLang="zh-CN" sz="2200" dirty="0" smtClean="0">
                <a:latin typeface="微软雅黑"/>
                <a:ea typeface="微软雅黑"/>
                <a:cs typeface="微软雅黑"/>
              </a:rPr>
              <a:t> </a:t>
            </a:r>
            <a:r>
              <a:rPr lang="zh-CN" altLang="zh-CN" sz="2200" dirty="0" smtClean="0">
                <a:latin typeface="微软雅黑"/>
                <a:ea typeface="微软雅黑"/>
                <a:cs typeface="微软雅黑"/>
              </a:rPr>
              <a:t>它</a:t>
            </a:r>
            <a:r>
              <a:rPr lang="zh-CN" altLang="zh-CN" sz="2200" dirty="0">
                <a:latin typeface="微软雅黑"/>
                <a:ea typeface="微软雅黑"/>
                <a:cs typeface="微软雅黑"/>
              </a:rPr>
              <a:t>是上世纪</a:t>
            </a:r>
            <a:r>
              <a:rPr lang="en-US" altLang="zh-CN" sz="2200" dirty="0">
                <a:latin typeface="微软雅黑"/>
                <a:ea typeface="微软雅黑"/>
                <a:cs typeface="微软雅黑"/>
              </a:rPr>
              <a:t>90</a:t>
            </a:r>
            <a:r>
              <a:rPr lang="zh-CN" altLang="zh-CN" sz="2200" dirty="0">
                <a:latin typeface="微软雅黑"/>
                <a:ea typeface="微软雅黑"/>
                <a:cs typeface="微软雅黑"/>
              </a:rPr>
              <a:t>年代兴起的自动识别技术，首先在欧洲市场上得以使用，随后在世界范围内普及。</a:t>
            </a:r>
            <a:endParaRPr lang="en-US" altLang="zh-CN" sz="2200" dirty="0">
              <a:latin typeface="微软雅黑"/>
              <a:ea typeface="微软雅黑"/>
              <a:cs typeface="微软雅黑"/>
            </a:endParaRPr>
          </a:p>
          <a:p>
            <a:pPr>
              <a:lnSpc>
                <a:spcPct val="150000"/>
              </a:lnSpc>
              <a:spcBef>
                <a:spcPts val="600"/>
              </a:spcBef>
              <a:buFont typeface="Wingdings" panose="05000000000000000000" pitchFamily="2" charset="2"/>
              <a:buChar char="n"/>
            </a:pPr>
            <a:r>
              <a:rPr lang="en-US" altLang="zh-CN" sz="2200" dirty="0" smtClean="0">
                <a:latin typeface="微软雅黑"/>
                <a:ea typeface="微软雅黑"/>
                <a:cs typeface="微软雅黑"/>
              </a:rPr>
              <a:t> RFID</a:t>
            </a:r>
            <a:r>
              <a:rPr lang="zh-CN" altLang="zh-CN" sz="2200" dirty="0">
                <a:latin typeface="微软雅黑"/>
                <a:ea typeface="微软雅黑"/>
                <a:cs typeface="微软雅黑"/>
              </a:rPr>
              <a:t>较其它技术明显的</a:t>
            </a:r>
            <a:r>
              <a:rPr lang="zh-CN" altLang="zh-CN" sz="2200" dirty="0">
                <a:solidFill>
                  <a:srgbClr val="FF0000"/>
                </a:solidFill>
                <a:latin typeface="微软雅黑"/>
                <a:ea typeface="微软雅黑"/>
                <a:cs typeface="微软雅黑"/>
              </a:rPr>
              <a:t>优点是电子标签和阅读器无需接触</a:t>
            </a:r>
            <a:r>
              <a:rPr lang="zh-CN" altLang="zh-CN" sz="2200" dirty="0">
                <a:latin typeface="微软雅黑"/>
                <a:ea typeface="微软雅黑"/>
                <a:cs typeface="微软雅黑"/>
              </a:rPr>
              <a:t>便可完成识别。</a:t>
            </a:r>
            <a:r>
              <a:rPr lang="zh-CN" altLang="zh-CN" sz="2200" dirty="0" smtClean="0">
                <a:latin typeface="微软雅黑"/>
                <a:ea typeface="微软雅黑"/>
                <a:cs typeface="微软雅黑"/>
              </a:rPr>
              <a:t>射频识别技术改变了条形码依靠</a:t>
            </a:r>
            <a:r>
              <a:rPr lang="en-US" altLang="zh-CN" sz="2200" dirty="0" smtClean="0">
                <a:latin typeface="微软雅黑"/>
                <a:ea typeface="微软雅黑"/>
                <a:cs typeface="微软雅黑"/>
              </a:rPr>
              <a:t>“</a:t>
            </a:r>
            <a:r>
              <a:rPr lang="zh-CN" altLang="zh-CN" sz="2200" dirty="0" smtClean="0">
                <a:latin typeface="微软雅黑"/>
                <a:ea typeface="微软雅黑"/>
                <a:cs typeface="微软雅黑"/>
              </a:rPr>
              <a:t>有形</a:t>
            </a:r>
            <a:r>
              <a:rPr lang="en-US" altLang="zh-CN" sz="2200" dirty="0" smtClean="0">
                <a:latin typeface="微软雅黑"/>
                <a:ea typeface="微软雅黑"/>
                <a:cs typeface="微软雅黑"/>
              </a:rPr>
              <a:t>”</a:t>
            </a:r>
            <a:r>
              <a:rPr lang="zh-CN" altLang="zh-CN" sz="2200" dirty="0" smtClean="0">
                <a:latin typeface="微软雅黑"/>
                <a:ea typeface="微软雅黑"/>
                <a:cs typeface="微软雅黑"/>
              </a:rPr>
              <a:t>的一维或二维几何图</a:t>
            </a:r>
            <a:r>
              <a:rPr lang="zh-CN" altLang="zh-CN" sz="2200" dirty="0">
                <a:latin typeface="微软雅黑"/>
                <a:ea typeface="微软雅黑"/>
                <a:cs typeface="微软雅黑"/>
              </a:rPr>
              <a:t>案来提供信息的方式，通过芯片来提供存储在其中的数量</a:t>
            </a:r>
            <a:r>
              <a:rPr lang="zh-CN" altLang="zh-CN" sz="2200" dirty="0" smtClean="0">
                <a:latin typeface="微软雅黑"/>
                <a:ea typeface="微软雅黑"/>
                <a:cs typeface="微软雅黑"/>
              </a:rPr>
              <a:t>巨大的</a:t>
            </a:r>
            <a:r>
              <a:rPr lang="en-US" altLang="zh-CN" sz="2200" dirty="0" smtClean="0">
                <a:latin typeface="微软雅黑"/>
                <a:ea typeface="微软雅黑"/>
                <a:cs typeface="微软雅黑"/>
              </a:rPr>
              <a:t>“</a:t>
            </a:r>
            <a:r>
              <a:rPr lang="zh-CN" altLang="zh-CN" sz="2200" dirty="0" smtClean="0">
                <a:latin typeface="微软雅黑"/>
                <a:ea typeface="微软雅黑"/>
                <a:cs typeface="微软雅黑"/>
              </a:rPr>
              <a:t>无形</a:t>
            </a:r>
            <a:r>
              <a:rPr lang="en-US" altLang="zh-CN" sz="2200" dirty="0" smtClean="0">
                <a:latin typeface="微软雅黑"/>
                <a:ea typeface="微软雅黑"/>
                <a:cs typeface="微软雅黑"/>
              </a:rPr>
              <a:t>”</a:t>
            </a:r>
            <a:r>
              <a:rPr lang="zh-CN" altLang="zh-CN" sz="2200" dirty="0" smtClean="0">
                <a:latin typeface="微软雅黑"/>
                <a:ea typeface="微软雅黑"/>
                <a:cs typeface="微软雅黑"/>
              </a:rPr>
              <a:t>信</a:t>
            </a:r>
            <a:r>
              <a:rPr lang="zh-CN" altLang="zh-CN" sz="2200" dirty="0">
                <a:latin typeface="微软雅黑"/>
                <a:ea typeface="微软雅黑"/>
                <a:cs typeface="微软雅黑"/>
              </a:rPr>
              <a:t>息</a:t>
            </a:r>
            <a:r>
              <a:rPr lang="zh-CN" altLang="zh-CN" sz="2200" dirty="0" smtClean="0">
                <a:latin typeface="微软雅黑"/>
                <a:ea typeface="微软雅黑"/>
                <a:cs typeface="微软雅黑"/>
              </a:rPr>
              <a:t>。</a:t>
            </a:r>
            <a:endParaRPr lang="en-US" altLang="zh-CN" sz="2200" dirty="0">
              <a:latin typeface="微软雅黑"/>
              <a:ea typeface="微软雅黑"/>
              <a:cs typeface="微软雅黑"/>
            </a:endParaRPr>
          </a:p>
        </p:txBody>
      </p:sp>
      <p:sp>
        <p:nvSpPr>
          <p:cNvPr id="3" name="幻灯片编号占位符 2"/>
          <p:cNvSpPr>
            <a:spLocks noGrp="1"/>
          </p:cNvSpPr>
          <p:nvPr>
            <p:ph type="sldNum" sz="quarter" idx="4294967295"/>
          </p:nvPr>
        </p:nvSpPr>
        <p:spPr>
          <a:xfrm>
            <a:off x="6553200" y="6400800"/>
            <a:ext cx="2133600" cy="320675"/>
          </a:xfrm>
        </p:spPr>
        <p:txBody>
          <a:bodyPr/>
          <a:lstStyle/>
          <a:p>
            <a:fld id="{0503CE10-F9D3-4072-A615-6A95AA0B7B65}" type="slidenum">
              <a:rPr lang="zh-CN" altLang="en-US" smtClean="0"/>
              <a:t>32</a:t>
            </a:fld>
            <a:endParaRPr lang="zh-CN" altLang="en-US" dirty="0"/>
          </a:p>
        </p:txBody>
      </p:sp>
      <p:sp>
        <p:nvSpPr>
          <p:cNvPr id="4" name="标题 3"/>
          <p:cNvSpPr>
            <a:spLocks noGrp="1"/>
          </p:cNvSpPr>
          <p:nvPr>
            <p:ph type="title"/>
          </p:nvPr>
        </p:nvSpPr>
        <p:spPr/>
        <p:txBody>
          <a:bodyPr/>
          <a:lstStyle/>
          <a:p>
            <a:r>
              <a:rPr kumimoji="1" lang="en-US" altLang="zh-CN" dirty="0" smtClean="0">
                <a:solidFill>
                  <a:srgbClr val="FFFF00"/>
                </a:solidFill>
              </a:rPr>
              <a:t>RFID</a:t>
            </a:r>
            <a:r>
              <a:rPr kumimoji="1" lang="zh-CN" altLang="en-US" dirty="0" smtClean="0">
                <a:solidFill>
                  <a:srgbClr val="FFFF00"/>
                </a:solidFill>
              </a:rPr>
              <a:t>的历史与现状</a:t>
            </a:r>
            <a:endParaRPr kumimoji="1" lang="zh-CN" altLang="en-US" dirty="0">
              <a:solidFill>
                <a:srgbClr val="FFFF00"/>
              </a:solidFill>
            </a:endParaRPr>
          </a:p>
        </p:txBody>
      </p:sp>
    </p:spTree>
    <p:extLst>
      <p:ext uri="{BB962C8B-B14F-4D97-AF65-F5344CB8AC3E}">
        <p14:creationId xmlns:p14="http://schemas.microsoft.com/office/powerpoint/2010/main" val="187545634"/>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幻灯片编号占位符 2"/>
          <p:cNvSpPr>
            <a:spLocks noGrp="1"/>
          </p:cNvSpPr>
          <p:nvPr>
            <p:ph type="sldNum" sz="quarter" idx="4294967295"/>
          </p:nvPr>
        </p:nvSpPr>
        <p:spPr>
          <a:xfrm>
            <a:off x="6553200" y="6400800"/>
            <a:ext cx="2133600" cy="320675"/>
          </a:xfrm>
        </p:spPr>
        <p:txBody>
          <a:bodyPr/>
          <a:lstStyle/>
          <a:p>
            <a:fld id="{0503CE10-F9D3-4072-A615-6A95AA0B7B65}" type="slidenum">
              <a:rPr lang="zh-CN" altLang="en-US" smtClean="0"/>
              <a:t>33</a:t>
            </a:fld>
            <a:endParaRPr lang="zh-CN" altLang="en-US" dirty="0"/>
          </a:p>
        </p:txBody>
      </p:sp>
      <p:sp>
        <p:nvSpPr>
          <p:cNvPr id="4" name="标题 3"/>
          <p:cNvSpPr>
            <a:spLocks noGrp="1"/>
          </p:cNvSpPr>
          <p:nvPr>
            <p:ph type="title"/>
          </p:nvPr>
        </p:nvSpPr>
        <p:spPr/>
        <p:txBody>
          <a:bodyPr/>
          <a:lstStyle/>
          <a:p>
            <a:r>
              <a:rPr kumimoji="1" lang="en-US" altLang="zh-CN" dirty="0" smtClean="0"/>
              <a:t>RFID</a:t>
            </a:r>
            <a:r>
              <a:rPr kumimoji="1" lang="zh-CN" altLang="en-US" dirty="0"/>
              <a:t>的历史与</a:t>
            </a:r>
            <a:r>
              <a:rPr kumimoji="1" lang="zh-CN" altLang="en-US" dirty="0" smtClean="0"/>
              <a:t>现状</a:t>
            </a:r>
            <a:r>
              <a:rPr kumimoji="1" lang="en-US" altLang="zh-CN" dirty="0" smtClean="0"/>
              <a:t>(1)</a:t>
            </a:r>
            <a:endParaRPr kumimoji="1" lang="zh-CN" altLang="en-US" dirty="0"/>
          </a:p>
        </p:txBody>
      </p:sp>
      <p:sp>
        <p:nvSpPr>
          <p:cNvPr id="2" name="Rectangle 2"/>
          <p:cNvSpPr>
            <a:spLocks noChangeArrowheads="1"/>
          </p:cNvSpPr>
          <p:nvPr/>
        </p:nvSpPr>
        <p:spPr bwMode="auto">
          <a:xfrm>
            <a:off x="0" y="1300479"/>
            <a:ext cx="10326805"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6" name="对象 5"/>
          <p:cNvGraphicFramePr>
            <a:graphicFrameLocks noChangeAspect="1"/>
          </p:cNvGraphicFramePr>
          <p:nvPr>
            <p:extLst>
              <p:ext uri="{D42A27DB-BD31-4B8C-83A1-F6EECF244321}">
                <p14:modId xmlns:p14="http://schemas.microsoft.com/office/powerpoint/2010/main" val="247372951"/>
              </p:ext>
            </p:extLst>
          </p:nvPr>
        </p:nvGraphicFramePr>
        <p:xfrm>
          <a:off x="76200" y="2286000"/>
          <a:ext cx="8976653" cy="3288323"/>
        </p:xfrm>
        <a:graphic>
          <a:graphicData uri="http://schemas.openxmlformats.org/presentationml/2006/ole">
            <mc:AlternateContent xmlns:mc="http://schemas.openxmlformats.org/markup-compatibility/2006">
              <mc:Choice xmlns:v="urn:schemas-microsoft-com:vml" Requires="v">
                <p:oleObj spid="_x0000_s4153" r:id="rId4" imgW="6831566" imgH="2487579" progId="Visio.Drawing.11">
                  <p:embed/>
                </p:oleObj>
              </mc:Choice>
              <mc:Fallback>
                <p:oleObj r:id="rId4" imgW="6831566" imgH="2487579" progId="Visio.Drawing.11">
                  <p:embed/>
                  <p:pic>
                    <p:nvPicPr>
                      <p:cNvPr id="6" name="对象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200" y="2286000"/>
                        <a:ext cx="8976653" cy="3288323"/>
                      </a:xfrm>
                      <a:prstGeom prst="rect">
                        <a:avLst/>
                      </a:prstGeom>
                      <a:noFill/>
                    </p:spPr>
                  </p:pic>
                </p:oleObj>
              </mc:Fallback>
            </mc:AlternateContent>
          </a:graphicData>
        </a:graphic>
      </p:graphicFrame>
      <p:sp>
        <p:nvSpPr>
          <p:cNvPr id="7" name="Rectangle 4"/>
          <p:cNvSpPr>
            <a:spLocks noChangeArrowheads="1"/>
          </p:cNvSpPr>
          <p:nvPr/>
        </p:nvSpPr>
        <p:spPr bwMode="auto">
          <a:xfrm>
            <a:off x="3028950" y="367124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Rectangle 6"/>
          <p:cNvSpPr>
            <a:spLocks noChangeArrowheads="1"/>
          </p:cNvSpPr>
          <p:nvPr/>
        </p:nvSpPr>
        <p:spPr bwMode="auto">
          <a:xfrm>
            <a:off x="0" y="486187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矩形 4"/>
          <p:cNvSpPr/>
          <p:nvPr/>
        </p:nvSpPr>
        <p:spPr>
          <a:xfrm>
            <a:off x="3810000" y="5365185"/>
            <a:ext cx="3159839" cy="646331"/>
          </a:xfrm>
          <a:prstGeom prst="rect">
            <a:avLst/>
          </a:prstGeom>
        </p:spPr>
        <p:txBody>
          <a:bodyPr wrap="none">
            <a:spAutoFit/>
          </a:bodyPr>
          <a:lstStyle/>
          <a:p>
            <a:pPr algn="ctr"/>
            <a:r>
              <a:rPr lang="zh-CN" altLang="en-US" b="1" dirty="0">
                <a:solidFill>
                  <a:srgbClr val="FF0000"/>
                </a:solidFill>
              </a:rPr>
              <a:t>Identification Friend or </a:t>
            </a:r>
            <a:r>
              <a:rPr lang="zh-CN" altLang="en-US" b="1" dirty="0" smtClean="0">
                <a:solidFill>
                  <a:srgbClr val="FF0000"/>
                </a:solidFill>
              </a:rPr>
              <a:t>Foe</a:t>
            </a:r>
            <a:endParaRPr lang="en-US" altLang="zh-CN" b="1" dirty="0" smtClean="0">
              <a:solidFill>
                <a:srgbClr val="FF0000"/>
              </a:solidFill>
            </a:endParaRPr>
          </a:p>
          <a:p>
            <a:pPr algn="ctr"/>
            <a:r>
              <a:rPr lang="zh-CN" altLang="en-US" b="1" dirty="0" smtClean="0">
                <a:solidFill>
                  <a:srgbClr val="FF0000"/>
                </a:solidFill>
              </a:rPr>
              <a:t>敌我识别器</a:t>
            </a:r>
            <a:endParaRPr lang="zh-CN" altLang="en-US" b="1" dirty="0">
              <a:solidFill>
                <a:srgbClr val="FF0000"/>
              </a:solidFill>
            </a:endParaRPr>
          </a:p>
        </p:txBody>
      </p:sp>
      <p:cxnSp>
        <p:nvCxnSpPr>
          <p:cNvPr id="10" name="直接箭头连接符 9"/>
          <p:cNvCxnSpPr/>
          <p:nvPr/>
        </p:nvCxnSpPr>
        <p:spPr>
          <a:xfrm>
            <a:off x="5257800" y="4984185"/>
            <a:ext cx="0" cy="381000"/>
          </a:xfrm>
          <a:prstGeom prst="straightConnector1">
            <a:avLst/>
          </a:prstGeom>
          <a:ln w="127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4507982"/>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幻灯片编号占位符 2"/>
          <p:cNvSpPr>
            <a:spLocks noGrp="1"/>
          </p:cNvSpPr>
          <p:nvPr>
            <p:ph type="sldNum" sz="quarter" idx="4294967295"/>
          </p:nvPr>
        </p:nvSpPr>
        <p:spPr>
          <a:xfrm>
            <a:off x="6553200" y="6400800"/>
            <a:ext cx="2133600" cy="320675"/>
          </a:xfrm>
        </p:spPr>
        <p:txBody>
          <a:bodyPr/>
          <a:lstStyle/>
          <a:p>
            <a:fld id="{0503CE10-F9D3-4072-A615-6A95AA0B7B65}" type="slidenum">
              <a:rPr lang="zh-CN" altLang="en-US" smtClean="0"/>
              <a:t>34</a:t>
            </a:fld>
            <a:endParaRPr lang="zh-CN" altLang="en-US" dirty="0"/>
          </a:p>
        </p:txBody>
      </p:sp>
      <p:sp>
        <p:nvSpPr>
          <p:cNvPr id="4" name="标题 3"/>
          <p:cNvSpPr>
            <a:spLocks noGrp="1"/>
          </p:cNvSpPr>
          <p:nvPr>
            <p:ph type="title"/>
          </p:nvPr>
        </p:nvSpPr>
        <p:spPr/>
        <p:txBody>
          <a:bodyPr/>
          <a:lstStyle/>
          <a:p>
            <a:r>
              <a:rPr kumimoji="1" lang="en-US" altLang="zh-CN" dirty="0" smtClean="0"/>
              <a:t>RFID</a:t>
            </a:r>
            <a:r>
              <a:rPr kumimoji="1" lang="zh-CN" altLang="en-US" dirty="0"/>
              <a:t>的历史与</a:t>
            </a:r>
            <a:r>
              <a:rPr kumimoji="1" lang="zh-CN" altLang="en-US" dirty="0" smtClean="0"/>
              <a:t>现状</a:t>
            </a:r>
            <a:r>
              <a:rPr kumimoji="1" lang="en-US" altLang="zh-CN" dirty="0" smtClean="0"/>
              <a:t>(2)</a:t>
            </a:r>
            <a:endParaRPr kumimoji="1" lang="zh-CN" altLang="en-US" dirty="0"/>
          </a:p>
        </p:txBody>
      </p:sp>
      <p:sp>
        <p:nvSpPr>
          <p:cNvPr id="2" name="Rectangle 2"/>
          <p:cNvSpPr>
            <a:spLocks noChangeArrowheads="1"/>
          </p:cNvSpPr>
          <p:nvPr/>
        </p:nvSpPr>
        <p:spPr bwMode="auto">
          <a:xfrm>
            <a:off x="0" y="1300479"/>
            <a:ext cx="10326805"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7" name="Rectangle 4"/>
          <p:cNvSpPr>
            <a:spLocks noChangeArrowheads="1"/>
          </p:cNvSpPr>
          <p:nvPr/>
        </p:nvSpPr>
        <p:spPr bwMode="auto">
          <a:xfrm>
            <a:off x="3028950" y="367124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8" name="对象 7"/>
          <p:cNvGraphicFramePr>
            <a:graphicFrameLocks noChangeAspect="1"/>
          </p:cNvGraphicFramePr>
          <p:nvPr>
            <p:extLst>
              <p:ext uri="{D42A27DB-BD31-4B8C-83A1-F6EECF244321}">
                <p14:modId xmlns:p14="http://schemas.microsoft.com/office/powerpoint/2010/main" val="4118220261"/>
              </p:ext>
            </p:extLst>
          </p:nvPr>
        </p:nvGraphicFramePr>
        <p:xfrm>
          <a:off x="228600" y="2130874"/>
          <a:ext cx="8763000" cy="3362193"/>
        </p:xfrm>
        <a:graphic>
          <a:graphicData uri="http://schemas.openxmlformats.org/presentationml/2006/ole">
            <mc:AlternateContent xmlns:mc="http://schemas.openxmlformats.org/markup-compatibility/2006">
              <mc:Choice xmlns:v="urn:schemas-microsoft-com:vml" Requires="v">
                <p:oleObj spid="_x0000_s5176" r:id="rId4" imgW="6034501" imgH="2278974" progId="Visio.Drawing.11">
                  <p:embed/>
                </p:oleObj>
              </mc:Choice>
              <mc:Fallback>
                <p:oleObj r:id="rId4" imgW="6034501" imgH="2278974" progId="Visio.Drawing.11">
                  <p:embed/>
                  <p:pic>
                    <p:nvPicPr>
                      <p:cNvPr id="8" name="对象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8600" y="2130874"/>
                        <a:ext cx="8763000" cy="3362193"/>
                      </a:xfrm>
                      <a:prstGeom prst="rect">
                        <a:avLst/>
                      </a:prstGeom>
                      <a:noFill/>
                      <a:extLst/>
                    </p:spPr>
                  </p:pic>
                </p:oleObj>
              </mc:Fallback>
            </mc:AlternateContent>
          </a:graphicData>
        </a:graphic>
      </p:graphicFrame>
      <p:sp>
        <p:nvSpPr>
          <p:cNvPr id="9" name="Rectangle 6"/>
          <p:cNvSpPr>
            <a:spLocks noChangeArrowheads="1"/>
          </p:cNvSpPr>
          <p:nvPr/>
        </p:nvSpPr>
        <p:spPr bwMode="auto">
          <a:xfrm>
            <a:off x="0" y="486187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矩形 9"/>
          <p:cNvSpPr/>
          <p:nvPr/>
        </p:nvSpPr>
        <p:spPr>
          <a:xfrm>
            <a:off x="-152400" y="1543528"/>
            <a:ext cx="3715327" cy="646331"/>
          </a:xfrm>
          <a:prstGeom prst="rect">
            <a:avLst/>
          </a:prstGeom>
        </p:spPr>
        <p:txBody>
          <a:bodyPr wrap="square">
            <a:spAutoFit/>
          </a:bodyPr>
          <a:lstStyle/>
          <a:p>
            <a:pPr algn="ctr"/>
            <a:r>
              <a:rPr lang="en-US" altLang="zh-CN" b="1" dirty="0">
                <a:solidFill>
                  <a:srgbClr val="FF0000"/>
                </a:solidFill>
              </a:rPr>
              <a:t>Electronic Article </a:t>
            </a:r>
            <a:r>
              <a:rPr lang="en-US" altLang="zh-CN" b="1" dirty="0" smtClean="0">
                <a:solidFill>
                  <a:srgbClr val="FF0000"/>
                </a:solidFill>
              </a:rPr>
              <a:t>Surveillance</a:t>
            </a:r>
          </a:p>
          <a:p>
            <a:pPr algn="ctr"/>
            <a:r>
              <a:rPr lang="zh-CN" altLang="en-US" b="1" dirty="0" smtClean="0">
                <a:solidFill>
                  <a:srgbClr val="FF0000"/>
                </a:solidFill>
              </a:rPr>
              <a:t>电子物品监控（防盗）</a:t>
            </a:r>
            <a:endParaRPr lang="zh-CN" altLang="en-US" b="1" dirty="0">
              <a:solidFill>
                <a:srgbClr val="FF0000"/>
              </a:solidFill>
            </a:endParaRPr>
          </a:p>
        </p:txBody>
      </p:sp>
      <p:cxnSp>
        <p:nvCxnSpPr>
          <p:cNvPr id="11" name="直接箭头连接符 10"/>
          <p:cNvCxnSpPr/>
          <p:nvPr/>
        </p:nvCxnSpPr>
        <p:spPr>
          <a:xfrm flipV="1">
            <a:off x="1276927" y="2329754"/>
            <a:ext cx="0" cy="489646"/>
          </a:xfrm>
          <a:prstGeom prst="straightConnector1">
            <a:avLst/>
          </a:prstGeom>
          <a:ln w="127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53609310"/>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幻灯片编号占位符 2"/>
          <p:cNvSpPr>
            <a:spLocks noGrp="1"/>
          </p:cNvSpPr>
          <p:nvPr>
            <p:ph type="sldNum" sz="quarter" idx="4294967295"/>
          </p:nvPr>
        </p:nvSpPr>
        <p:spPr>
          <a:xfrm>
            <a:off x="6553200" y="6400800"/>
            <a:ext cx="2133600" cy="320675"/>
          </a:xfrm>
        </p:spPr>
        <p:txBody>
          <a:bodyPr/>
          <a:lstStyle/>
          <a:p>
            <a:fld id="{0503CE10-F9D3-4072-A615-6A95AA0B7B65}" type="slidenum">
              <a:rPr lang="zh-CN" altLang="en-US" smtClean="0"/>
              <a:t>35</a:t>
            </a:fld>
            <a:endParaRPr lang="zh-CN" altLang="en-US" dirty="0"/>
          </a:p>
        </p:txBody>
      </p:sp>
      <p:sp>
        <p:nvSpPr>
          <p:cNvPr id="4" name="标题 3"/>
          <p:cNvSpPr>
            <a:spLocks noGrp="1"/>
          </p:cNvSpPr>
          <p:nvPr>
            <p:ph type="title"/>
          </p:nvPr>
        </p:nvSpPr>
        <p:spPr/>
        <p:txBody>
          <a:bodyPr/>
          <a:lstStyle/>
          <a:p>
            <a:r>
              <a:rPr kumimoji="1" lang="en-US" altLang="zh-CN" dirty="0" smtClean="0"/>
              <a:t>RFID</a:t>
            </a:r>
            <a:r>
              <a:rPr kumimoji="1" lang="zh-CN" altLang="en-US" dirty="0"/>
              <a:t>的历史与</a:t>
            </a:r>
            <a:r>
              <a:rPr kumimoji="1" lang="zh-CN" altLang="en-US" dirty="0" smtClean="0"/>
              <a:t>现状</a:t>
            </a:r>
            <a:r>
              <a:rPr kumimoji="1" lang="en-US" altLang="zh-CN" dirty="0" smtClean="0"/>
              <a:t>(3)</a:t>
            </a:r>
            <a:endParaRPr kumimoji="1" lang="zh-CN" altLang="en-US" dirty="0"/>
          </a:p>
        </p:txBody>
      </p:sp>
      <p:sp>
        <p:nvSpPr>
          <p:cNvPr id="2" name="Rectangle 2"/>
          <p:cNvSpPr>
            <a:spLocks noChangeArrowheads="1"/>
          </p:cNvSpPr>
          <p:nvPr/>
        </p:nvSpPr>
        <p:spPr bwMode="auto">
          <a:xfrm>
            <a:off x="0" y="1300479"/>
            <a:ext cx="10326805"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7" name="Rectangle 4"/>
          <p:cNvSpPr>
            <a:spLocks noChangeArrowheads="1"/>
          </p:cNvSpPr>
          <p:nvPr/>
        </p:nvSpPr>
        <p:spPr bwMode="auto">
          <a:xfrm>
            <a:off x="3028950" y="367124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Rectangle 6"/>
          <p:cNvSpPr>
            <a:spLocks noChangeArrowheads="1"/>
          </p:cNvSpPr>
          <p:nvPr/>
        </p:nvSpPr>
        <p:spPr bwMode="auto">
          <a:xfrm>
            <a:off x="0" y="486187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0" name="对象 9"/>
          <p:cNvGraphicFramePr>
            <a:graphicFrameLocks noChangeAspect="1"/>
          </p:cNvGraphicFramePr>
          <p:nvPr>
            <p:extLst>
              <p:ext uri="{D42A27DB-BD31-4B8C-83A1-F6EECF244321}">
                <p14:modId xmlns:p14="http://schemas.microsoft.com/office/powerpoint/2010/main" val="2020050133"/>
              </p:ext>
            </p:extLst>
          </p:nvPr>
        </p:nvGraphicFramePr>
        <p:xfrm>
          <a:off x="76200" y="2514600"/>
          <a:ext cx="8955000" cy="2985000"/>
        </p:xfrm>
        <a:graphic>
          <a:graphicData uri="http://schemas.openxmlformats.org/presentationml/2006/ole">
            <mc:AlternateContent xmlns:mc="http://schemas.openxmlformats.org/markup-compatibility/2006">
              <mc:Choice xmlns:v="urn:schemas-microsoft-com:vml" Requires="v">
                <p:oleObj spid="_x0000_s6199" r:id="rId4" imgW="6971019" imgH="2366794" progId="Visio.Drawing.11">
                  <p:embed/>
                </p:oleObj>
              </mc:Choice>
              <mc:Fallback>
                <p:oleObj r:id="rId4" imgW="6971019" imgH="2366794" progId="Visio.Drawing.11">
                  <p:embed/>
                  <p:pic>
                    <p:nvPicPr>
                      <p:cNvPr id="10" name="对象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200" y="2514600"/>
                        <a:ext cx="8955000" cy="2985000"/>
                      </a:xfrm>
                      <a:prstGeom prst="rect">
                        <a:avLst/>
                      </a:prstGeom>
                      <a:noFill/>
                      <a:extLst/>
                    </p:spPr>
                  </p:pic>
                </p:oleObj>
              </mc:Fallback>
            </mc:AlternateContent>
          </a:graphicData>
        </a:graphic>
      </p:graphicFrame>
    </p:spTree>
    <p:extLst>
      <p:ext uri="{BB962C8B-B14F-4D97-AF65-F5344CB8AC3E}">
        <p14:creationId xmlns:p14="http://schemas.microsoft.com/office/powerpoint/2010/main" val="1495079583"/>
      </p:ext>
    </p:extLst>
  </p:cSld>
  <p:clrMapOvr>
    <a:masterClrMapping/>
  </p:clrMapOvr>
  <p:transition spd="slow">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fontScale="85000" lnSpcReduction="20000"/>
          </a:bodyPr>
          <a:lstStyle/>
          <a:p>
            <a:pPr algn="just">
              <a:lnSpc>
                <a:spcPct val="150000"/>
              </a:lnSpc>
              <a:spcBef>
                <a:spcPts val="600"/>
              </a:spcBef>
              <a:buFont typeface="Wingdings" panose="05000000000000000000" pitchFamily="2" charset="2"/>
              <a:buChar char="n"/>
            </a:pPr>
            <a:r>
              <a:rPr lang="zh-CN" altLang="en-US" dirty="0" smtClean="0">
                <a:latin typeface="微软雅黑"/>
                <a:ea typeface="微软雅黑"/>
                <a:cs typeface="微软雅黑"/>
              </a:rPr>
              <a:t> 目前</a:t>
            </a:r>
            <a:r>
              <a:rPr lang="en-US" altLang="zh-CN" dirty="0">
                <a:latin typeface="微软雅黑"/>
                <a:ea typeface="微软雅黑"/>
                <a:cs typeface="微软雅黑"/>
              </a:rPr>
              <a:t>RFID</a:t>
            </a:r>
            <a:r>
              <a:rPr lang="zh-CN" altLang="en-US" dirty="0">
                <a:latin typeface="微软雅黑"/>
                <a:ea typeface="微软雅黑"/>
                <a:cs typeface="微软雅黑"/>
              </a:rPr>
              <a:t>技术应用己经处于</a:t>
            </a:r>
            <a:r>
              <a:rPr lang="zh-CN" altLang="en-US" b="1" u="sng" dirty="0">
                <a:solidFill>
                  <a:srgbClr val="0033CC"/>
                </a:solidFill>
                <a:latin typeface="微软雅黑"/>
                <a:ea typeface="微软雅黑"/>
                <a:cs typeface="微软雅黑"/>
              </a:rPr>
              <a:t>全面推广</a:t>
            </a:r>
            <a:r>
              <a:rPr lang="zh-CN" altLang="en-US" dirty="0">
                <a:latin typeface="微软雅黑"/>
                <a:ea typeface="微软雅黑"/>
                <a:cs typeface="微软雅黑"/>
              </a:rPr>
              <a:t>的阶段。特别是对于</a:t>
            </a:r>
            <a:r>
              <a:rPr lang="en-US" altLang="zh-CN" dirty="0">
                <a:latin typeface="微软雅黑"/>
                <a:ea typeface="微软雅黑"/>
                <a:cs typeface="微软雅黑"/>
              </a:rPr>
              <a:t>IT</a:t>
            </a:r>
            <a:r>
              <a:rPr lang="zh-CN" altLang="en-US" dirty="0">
                <a:latin typeface="微软雅黑"/>
                <a:ea typeface="微软雅黑"/>
                <a:cs typeface="微软雅黑"/>
              </a:rPr>
              <a:t>业而言，</a:t>
            </a:r>
            <a:r>
              <a:rPr lang="en-US" altLang="zh-CN" b="1" dirty="0">
                <a:solidFill>
                  <a:srgbClr val="FF0000"/>
                </a:solidFill>
                <a:latin typeface="微软雅黑"/>
                <a:ea typeface="微软雅黑"/>
                <a:cs typeface="微软雅黑"/>
              </a:rPr>
              <a:t>RFID</a:t>
            </a:r>
            <a:r>
              <a:rPr lang="zh-CN" altLang="en-US" b="1" dirty="0">
                <a:solidFill>
                  <a:srgbClr val="FF0000"/>
                </a:solidFill>
                <a:latin typeface="微软雅黑"/>
                <a:ea typeface="微软雅黑"/>
                <a:cs typeface="微软雅黑"/>
              </a:rPr>
              <a:t>技术被视为</a:t>
            </a:r>
            <a:r>
              <a:rPr lang="en-US" altLang="zh-CN" b="1" dirty="0">
                <a:solidFill>
                  <a:srgbClr val="FF0000"/>
                </a:solidFill>
                <a:latin typeface="微软雅黑"/>
                <a:ea typeface="微软雅黑"/>
                <a:cs typeface="微软雅黑"/>
              </a:rPr>
              <a:t>IT</a:t>
            </a:r>
            <a:r>
              <a:rPr lang="zh-CN" altLang="en-US" b="1" dirty="0">
                <a:solidFill>
                  <a:srgbClr val="FF0000"/>
                </a:solidFill>
                <a:latin typeface="微软雅黑"/>
                <a:ea typeface="微软雅黑"/>
                <a:cs typeface="微软雅黑"/>
              </a:rPr>
              <a:t>业的下一个“金矿”</a:t>
            </a:r>
            <a:r>
              <a:rPr lang="zh-CN" altLang="en-US" dirty="0">
                <a:latin typeface="微软雅黑"/>
                <a:ea typeface="微软雅黑"/>
                <a:cs typeface="微软雅黑"/>
              </a:rPr>
              <a:t>。各大软硬件</a:t>
            </a:r>
            <a:r>
              <a:rPr lang="zh-CN" altLang="en-US" dirty="0" smtClean="0">
                <a:latin typeface="微软雅黑"/>
                <a:ea typeface="微软雅黑"/>
                <a:cs typeface="微软雅黑"/>
              </a:rPr>
              <a:t>厂商都对</a:t>
            </a:r>
            <a:r>
              <a:rPr lang="en-US" altLang="zh-CN" dirty="0">
                <a:latin typeface="微软雅黑"/>
                <a:ea typeface="微软雅黑"/>
                <a:cs typeface="微软雅黑"/>
              </a:rPr>
              <a:t>RFID</a:t>
            </a:r>
            <a:r>
              <a:rPr lang="zh-CN" altLang="en-US" dirty="0">
                <a:latin typeface="微软雅黑"/>
                <a:ea typeface="微软雅黑"/>
                <a:cs typeface="微软雅黑"/>
              </a:rPr>
              <a:t>技术及其应用表现出了浓厚的兴趣，相继投入大量研发经费，推出了各自的软件或硬件产品及系统应用解决方案。</a:t>
            </a:r>
            <a:endParaRPr lang="en-US" altLang="zh-CN" dirty="0">
              <a:latin typeface="微软雅黑"/>
              <a:ea typeface="微软雅黑"/>
              <a:cs typeface="微软雅黑"/>
            </a:endParaRPr>
          </a:p>
          <a:p>
            <a:pPr algn="just">
              <a:lnSpc>
                <a:spcPct val="150000"/>
              </a:lnSpc>
              <a:spcBef>
                <a:spcPts val="600"/>
              </a:spcBef>
              <a:buFont typeface="Wingdings" panose="05000000000000000000" pitchFamily="2" charset="2"/>
              <a:buChar char="n"/>
            </a:pPr>
            <a:r>
              <a:rPr lang="zh-CN" altLang="en-US" dirty="0" smtClean="0">
                <a:latin typeface="微软雅黑"/>
                <a:ea typeface="微软雅黑"/>
                <a:cs typeface="微软雅黑"/>
              </a:rPr>
              <a:t> 在</a:t>
            </a:r>
            <a:r>
              <a:rPr lang="zh-CN" altLang="en-US" dirty="0">
                <a:latin typeface="微软雅黑"/>
                <a:ea typeface="微软雅黑"/>
                <a:cs typeface="微软雅黑"/>
              </a:rPr>
              <a:t>应用领域，以</a:t>
            </a:r>
            <a:r>
              <a:rPr lang="en-US" altLang="zh-CN" b="1" dirty="0">
                <a:solidFill>
                  <a:schemeClr val="tx2"/>
                </a:solidFill>
                <a:latin typeface="微软雅黑"/>
                <a:ea typeface="微软雅黑"/>
                <a:cs typeface="微软雅黑"/>
              </a:rPr>
              <a:t>Wal-Mart</a:t>
            </a:r>
            <a:r>
              <a:rPr lang="zh-CN" altLang="en-US" b="1" dirty="0">
                <a:solidFill>
                  <a:schemeClr val="tx2"/>
                </a:solidFill>
                <a:latin typeface="微软雅黑"/>
                <a:ea typeface="微软雅黑"/>
                <a:cs typeface="微软雅黑"/>
              </a:rPr>
              <a:t>，</a:t>
            </a:r>
            <a:r>
              <a:rPr lang="en-US" altLang="zh-CN" b="1" dirty="0">
                <a:solidFill>
                  <a:schemeClr val="tx2"/>
                </a:solidFill>
                <a:latin typeface="微软雅黑"/>
                <a:ea typeface="微软雅黑"/>
                <a:cs typeface="微软雅黑"/>
              </a:rPr>
              <a:t>UPS</a:t>
            </a:r>
            <a:r>
              <a:rPr lang="zh-CN" altLang="en-US" b="1" dirty="0">
                <a:solidFill>
                  <a:schemeClr val="tx2"/>
                </a:solidFill>
                <a:latin typeface="微软雅黑"/>
                <a:ea typeface="微软雅黑"/>
                <a:cs typeface="微软雅黑"/>
              </a:rPr>
              <a:t>，</a:t>
            </a:r>
            <a:r>
              <a:rPr lang="en-US" altLang="zh-CN" b="1" dirty="0">
                <a:solidFill>
                  <a:schemeClr val="tx2"/>
                </a:solidFill>
                <a:latin typeface="微软雅黑"/>
                <a:ea typeface="微软雅黑"/>
                <a:cs typeface="微软雅黑"/>
              </a:rPr>
              <a:t>Gillette</a:t>
            </a:r>
            <a:r>
              <a:rPr lang="zh-CN" altLang="en-US" dirty="0">
                <a:latin typeface="微软雅黑"/>
                <a:ea typeface="微软雅黑"/>
                <a:cs typeface="微软雅黑"/>
              </a:rPr>
              <a:t>等为代表的众多企业已经开始全面使用</a:t>
            </a:r>
            <a:r>
              <a:rPr lang="en-US" altLang="zh-CN" dirty="0">
                <a:latin typeface="微软雅黑"/>
                <a:ea typeface="微软雅黑"/>
                <a:cs typeface="微软雅黑"/>
              </a:rPr>
              <a:t>RFID</a:t>
            </a:r>
            <a:r>
              <a:rPr lang="zh-CN" altLang="en-US" dirty="0">
                <a:latin typeface="微软雅黑"/>
                <a:ea typeface="微软雅黑"/>
                <a:cs typeface="微软雅黑"/>
              </a:rPr>
              <a:t>技术对业务系统进行改造，以提高企业的工作效率、管理水平并为客户提供各种增值服务</a:t>
            </a:r>
            <a:r>
              <a:rPr lang="zh-CN" altLang="en-US" dirty="0" smtClean="0">
                <a:latin typeface="微软雅黑"/>
                <a:ea typeface="微软雅黑"/>
                <a:cs typeface="微软雅黑"/>
              </a:rPr>
              <a:t>。</a:t>
            </a:r>
            <a:endParaRPr lang="zh-CN" altLang="en-US" dirty="0">
              <a:latin typeface="微软雅黑"/>
              <a:ea typeface="微软雅黑"/>
              <a:cs typeface="微软雅黑"/>
            </a:endParaRPr>
          </a:p>
        </p:txBody>
      </p:sp>
      <p:sp>
        <p:nvSpPr>
          <p:cNvPr id="3" name="幻灯片编号占位符 2"/>
          <p:cNvSpPr>
            <a:spLocks noGrp="1"/>
          </p:cNvSpPr>
          <p:nvPr>
            <p:ph type="sldNum" sz="quarter" idx="4294967295"/>
          </p:nvPr>
        </p:nvSpPr>
        <p:spPr>
          <a:xfrm>
            <a:off x="6553200" y="6400800"/>
            <a:ext cx="2133600" cy="320675"/>
          </a:xfrm>
        </p:spPr>
        <p:txBody>
          <a:bodyPr/>
          <a:lstStyle/>
          <a:p>
            <a:fld id="{0503CE10-F9D3-4072-A615-6A95AA0B7B65}" type="slidenum">
              <a:rPr lang="zh-CN" altLang="en-US" smtClean="0"/>
              <a:t>36</a:t>
            </a:fld>
            <a:endParaRPr lang="zh-CN" altLang="en-US" dirty="0"/>
          </a:p>
        </p:txBody>
      </p:sp>
      <p:sp>
        <p:nvSpPr>
          <p:cNvPr id="4" name="标题 3"/>
          <p:cNvSpPr>
            <a:spLocks noGrp="1"/>
          </p:cNvSpPr>
          <p:nvPr>
            <p:ph type="title"/>
          </p:nvPr>
        </p:nvSpPr>
        <p:spPr>
          <a:xfrm>
            <a:off x="914400" y="731837"/>
            <a:ext cx="7391400" cy="563563"/>
          </a:xfrm>
        </p:spPr>
        <p:txBody>
          <a:bodyPr/>
          <a:lstStyle/>
          <a:p>
            <a:r>
              <a:rPr kumimoji="1" lang="en-US" altLang="zh-CN" dirty="0" smtClean="0"/>
              <a:t>RFID</a:t>
            </a:r>
            <a:r>
              <a:rPr kumimoji="1" lang="zh-CN" altLang="en-US" dirty="0"/>
              <a:t>的历史与现状</a:t>
            </a:r>
          </a:p>
        </p:txBody>
      </p:sp>
    </p:spTree>
    <p:extLst>
      <p:ext uri="{BB962C8B-B14F-4D97-AF65-F5344CB8AC3E}">
        <p14:creationId xmlns:p14="http://schemas.microsoft.com/office/powerpoint/2010/main" val="2266757822"/>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a:lnSpc>
                <a:spcPct val="150000"/>
              </a:lnSpc>
              <a:spcBef>
                <a:spcPts val="600"/>
              </a:spcBef>
              <a:buFont typeface="Wingdings" panose="05000000000000000000" pitchFamily="2" charset="2"/>
              <a:buChar char="n"/>
            </a:pPr>
            <a:r>
              <a:rPr lang="zh-CN" altLang="en-US" dirty="0" smtClean="0"/>
              <a:t> 中国已经将</a:t>
            </a:r>
            <a:r>
              <a:rPr lang="en-US" altLang="zh-CN" dirty="0" smtClean="0"/>
              <a:t>RFID</a:t>
            </a:r>
            <a:r>
              <a:rPr lang="zh-CN" altLang="en-US" dirty="0" smtClean="0"/>
              <a:t>技术应用于铁路车号识别、</a:t>
            </a:r>
            <a:r>
              <a:rPr lang="zh-CN" altLang="en-US" b="1" dirty="0" smtClean="0">
                <a:solidFill>
                  <a:srgbClr val="FF0000"/>
                </a:solidFill>
              </a:rPr>
              <a:t>身份证</a:t>
            </a:r>
            <a:r>
              <a:rPr lang="zh-CN" altLang="en-US" dirty="0" smtClean="0"/>
              <a:t>和票证管理、</a:t>
            </a:r>
            <a:r>
              <a:rPr lang="zh-CN" altLang="en-US" b="1" dirty="0" smtClean="0">
                <a:solidFill>
                  <a:srgbClr val="FF0000"/>
                </a:solidFill>
              </a:rPr>
              <a:t>动物识别</a:t>
            </a:r>
            <a:r>
              <a:rPr lang="zh-CN" altLang="en-US" dirty="0" smtClean="0"/>
              <a:t>、特种设备与危险品管理、</a:t>
            </a:r>
            <a:r>
              <a:rPr lang="zh-CN" altLang="en-US" b="1" dirty="0" smtClean="0">
                <a:solidFill>
                  <a:srgbClr val="FF0000"/>
                </a:solidFill>
              </a:rPr>
              <a:t>公共交通</a:t>
            </a:r>
            <a:r>
              <a:rPr lang="zh-CN" altLang="en-US" dirty="0" smtClean="0"/>
              <a:t>以及生产过程管理等多个领域。</a:t>
            </a:r>
            <a:endParaRPr lang="zh-CN" altLang="en-US" dirty="0"/>
          </a:p>
        </p:txBody>
      </p:sp>
      <p:sp>
        <p:nvSpPr>
          <p:cNvPr id="3" name="灯片编号占位符 2"/>
          <p:cNvSpPr>
            <a:spLocks noGrp="1"/>
          </p:cNvSpPr>
          <p:nvPr>
            <p:ph type="sldNum" sz="quarter" idx="4294967295"/>
          </p:nvPr>
        </p:nvSpPr>
        <p:spPr>
          <a:xfrm>
            <a:off x="6553200" y="6400800"/>
            <a:ext cx="2133600" cy="320675"/>
          </a:xfrm>
        </p:spPr>
        <p:txBody>
          <a:bodyPr/>
          <a:lstStyle/>
          <a:p>
            <a:fld id="{0503CE10-F9D3-4072-A615-6A95AA0B7B65}" type="slidenum">
              <a:rPr lang="zh-CN" altLang="en-US" smtClean="0"/>
              <a:t>37</a:t>
            </a:fld>
            <a:endParaRPr lang="zh-CN" altLang="en-US" dirty="0"/>
          </a:p>
        </p:txBody>
      </p:sp>
      <p:sp>
        <p:nvSpPr>
          <p:cNvPr id="4" name="标题 3"/>
          <p:cNvSpPr>
            <a:spLocks noGrp="1"/>
          </p:cNvSpPr>
          <p:nvPr>
            <p:ph type="title"/>
          </p:nvPr>
        </p:nvSpPr>
        <p:spPr/>
        <p:txBody>
          <a:bodyPr/>
          <a:lstStyle/>
          <a:p>
            <a:r>
              <a:rPr lang="en-US" altLang="zh-CN" dirty="0" smtClean="0">
                <a:solidFill>
                  <a:srgbClr val="FFFF00"/>
                </a:solidFill>
              </a:rPr>
              <a:t>RFID</a:t>
            </a:r>
            <a:r>
              <a:rPr lang="zh-CN" altLang="en-US" dirty="0" smtClean="0">
                <a:solidFill>
                  <a:srgbClr val="FFFF00"/>
                </a:solidFill>
              </a:rPr>
              <a:t>在中国的应用</a:t>
            </a:r>
            <a:endParaRPr lang="zh-CN" altLang="en-US" dirty="0">
              <a:solidFill>
                <a:srgbClr val="FFFF00"/>
              </a:solidFill>
            </a:endParaRPr>
          </a:p>
        </p:txBody>
      </p:sp>
    </p:spTree>
    <p:extLst>
      <p:ext uri="{BB962C8B-B14F-4D97-AF65-F5344CB8AC3E}">
        <p14:creationId xmlns:p14="http://schemas.microsoft.com/office/powerpoint/2010/main" val="1856634083"/>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a:bodyPr>
          <a:lstStyle/>
          <a:p>
            <a:pPr>
              <a:buFont typeface="Wingdings" panose="05000000000000000000" pitchFamily="2" charset="2"/>
              <a:buChar char="u"/>
            </a:pPr>
            <a:r>
              <a:rPr lang="en-US" altLang="zh-CN" dirty="0">
                <a:solidFill>
                  <a:srgbClr val="0D0D0D"/>
                </a:solidFill>
              </a:rPr>
              <a:t>2.1 </a:t>
            </a:r>
            <a:r>
              <a:rPr lang="zh-CN" altLang="en-US" dirty="0" smtClean="0">
                <a:solidFill>
                  <a:srgbClr val="0D0D0D"/>
                </a:solidFill>
              </a:rPr>
              <a:t>自动识别技术</a:t>
            </a:r>
            <a:endParaRPr lang="en-US" altLang="zh-CN" dirty="0" smtClean="0">
              <a:solidFill>
                <a:srgbClr val="0D0D0D"/>
              </a:solidFill>
            </a:endParaRPr>
          </a:p>
          <a:p>
            <a:pPr lvl="1">
              <a:buFont typeface="Wingdings" panose="05000000000000000000" pitchFamily="2" charset="2"/>
              <a:buChar char="u"/>
            </a:pPr>
            <a:endParaRPr lang="en-US" altLang="zh-CN" dirty="0"/>
          </a:p>
          <a:p>
            <a:pPr>
              <a:buFont typeface="Wingdings" panose="05000000000000000000" pitchFamily="2" charset="2"/>
              <a:buChar char="u"/>
            </a:pPr>
            <a:r>
              <a:rPr lang="zh-CN" altLang="zh-CN" dirty="0">
                <a:solidFill>
                  <a:schemeClr val="tx1">
                    <a:lumMod val="95000"/>
                    <a:lumOff val="5000"/>
                  </a:schemeClr>
                </a:solidFill>
              </a:rPr>
              <a:t>2</a:t>
            </a:r>
            <a:r>
              <a:rPr lang="en-US" altLang="zh-CN" dirty="0">
                <a:solidFill>
                  <a:schemeClr val="tx1">
                    <a:lumMod val="95000"/>
                    <a:lumOff val="5000"/>
                  </a:schemeClr>
                </a:solidFill>
              </a:rPr>
              <a:t>.2 RFID</a:t>
            </a:r>
            <a:r>
              <a:rPr lang="zh-CN" altLang="en-US" dirty="0" smtClean="0">
                <a:solidFill>
                  <a:schemeClr val="tx1">
                    <a:lumMod val="95000"/>
                    <a:lumOff val="5000"/>
                  </a:schemeClr>
                </a:solidFill>
              </a:rPr>
              <a:t>的历史和现状</a:t>
            </a:r>
            <a:endParaRPr lang="en-US" altLang="zh-CN" dirty="0" smtClean="0">
              <a:solidFill>
                <a:schemeClr val="tx1">
                  <a:lumMod val="95000"/>
                  <a:lumOff val="5000"/>
                </a:schemeClr>
              </a:solidFill>
            </a:endParaRPr>
          </a:p>
          <a:p>
            <a:pPr lvl="1">
              <a:buFont typeface="Wingdings" panose="05000000000000000000" pitchFamily="2" charset="2"/>
              <a:buChar char="u"/>
            </a:pPr>
            <a:endParaRPr lang="en-US" altLang="zh-CN" dirty="0"/>
          </a:p>
          <a:p>
            <a:pPr>
              <a:buFont typeface="Wingdings" panose="05000000000000000000" pitchFamily="2" charset="2"/>
              <a:buChar char="u"/>
            </a:pPr>
            <a:r>
              <a:rPr lang="zh-CN" altLang="zh-CN" sz="2800" b="1" dirty="0">
                <a:solidFill>
                  <a:srgbClr val="FF0000"/>
                </a:solidFill>
              </a:rPr>
              <a:t>2</a:t>
            </a:r>
            <a:r>
              <a:rPr lang="en-US" altLang="zh-CN" sz="2800" b="1" dirty="0">
                <a:solidFill>
                  <a:srgbClr val="FF0000"/>
                </a:solidFill>
              </a:rPr>
              <a:t>.3</a:t>
            </a:r>
            <a:r>
              <a:rPr lang="en-US" altLang="zh-CN" b="1" dirty="0">
                <a:solidFill>
                  <a:srgbClr val="FF0000"/>
                </a:solidFill>
              </a:rPr>
              <a:t> </a:t>
            </a:r>
            <a:r>
              <a:rPr lang="en-US" altLang="zh-CN" sz="2800" b="1" dirty="0">
                <a:solidFill>
                  <a:srgbClr val="FF0000"/>
                </a:solidFill>
              </a:rPr>
              <a:t>RFID</a:t>
            </a:r>
            <a:r>
              <a:rPr lang="zh-CN" altLang="en-US" sz="2800" b="1" dirty="0">
                <a:solidFill>
                  <a:srgbClr val="FF0000"/>
                </a:solidFill>
              </a:rPr>
              <a:t>技术</a:t>
            </a:r>
            <a:r>
              <a:rPr lang="zh-CN" altLang="en-US" sz="2800" b="1" dirty="0" smtClean="0">
                <a:solidFill>
                  <a:srgbClr val="FF0000"/>
                </a:solidFill>
              </a:rPr>
              <a:t>分析</a:t>
            </a:r>
            <a:endParaRPr lang="en-US" altLang="zh-CN" sz="2800" b="1" dirty="0" smtClean="0">
              <a:solidFill>
                <a:srgbClr val="FF0000"/>
              </a:solidFill>
            </a:endParaRPr>
          </a:p>
          <a:p>
            <a:pPr lvl="2">
              <a:buFont typeface="Wingdings" panose="05000000000000000000" pitchFamily="2" charset="2"/>
              <a:buChar char="u"/>
            </a:pPr>
            <a:endParaRPr lang="en-US" altLang="zh-CN" dirty="0"/>
          </a:p>
          <a:p>
            <a:pPr>
              <a:buFont typeface="Wingdings" panose="05000000000000000000" pitchFamily="2" charset="2"/>
              <a:buChar char="u"/>
            </a:pPr>
            <a:r>
              <a:rPr lang="zh-CN" altLang="zh-CN" dirty="0"/>
              <a:t>2</a:t>
            </a:r>
            <a:r>
              <a:rPr lang="en-US" altLang="zh-CN" dirty="0"/>
              <a:t>.4 RFID</a:t>
            </a:r>
            <a:r>
              <a:rPr lang="zh-CN" altLang="en-US" dirty="0"/>
              <a:t>和物联网</a:t>
            </a:r>
          </a:p>
          <a:p>
            <a:endParaRPr lang="zh-CN" altLang="en-US" dirty="0"/>
          </a:p>
          <a:p>
            <a:endParaRPr kumimoji="1" lang="zh-CN" altLang="en-US" dirty="0"/>
          </a:p>
          <a:p>
            <a:endParaRPr kumimoji="1" lang="zh-CN" altLang="en-US" dirty="0"/>
          </a:p>
        </p:txBody>
      </p:sp>
      <p:sp>
        <p:nvSpPr>
          <p:cNvPr id="3" name="幻灯片编号占位符 2"/>
          <p:cNvSpPr>
            <a:spLocks noGrp="1"/>
          </p:cNvSpPr>
          <p:nvPr>
            <p:ph type="sldNum" sz="quarter" idx="4294967295"/>
          </p:nvPr>
        </p:nvSpPr>
        <p:spPr>
          <a:xfrm>
            <a:off x="6553200" y="6400800"/>
            <a:ext cx="2133600" cy="320675"/>
          </a:xfrm>
        </p:spPr>
        <p:txBody>
          <a:bodyPr/>
          <a:lstStyle/>
          <a:p>
            <a:fld id="{0503CE10-F9D3-4072-A615-6A95AA0B7B65}" type="slidenum">
              <a:rPr lang="zh-CN" altLang="en-US" smtClean="0"/>
              <a:t>38</a:t>
            </a:fld>
            <a:endParaRPr lang="zh-CN" altLang="en-US" dirty="0"/>
          </a:p>
        </p:txBody>
      </p:sp>
      <p:sp>
        <p:nvSpPr>
          <p:cNvPr id="4" name="标题 3"/>
          <p:cNvSpPr>
            <a:spLocks noGrp="1"/>
          </p:cNvSpPr>
          <p:nvPr>
            <p:ph type="title"/>
          </p:nvPr>
        </p:nvSpPr>
        <p:spPr/>
        <p:txBody>
          <a:bodyPr/>
          <a:lstStyle/>
          <a:p>
            <a:r>
              <a:rPr kumimoji="1" lang="zh-CN" altLang="en-US" dirty="0" smtClean="0"/>
              <a:t>本章内容</a:t>
            </a:r>
            <a:endParaRPr kumimoji="1" lang="zh-CN" altLang="en-US" dirty="0"/>
          </a:p>
        </p:txBody>
      </p:sp>
    </p:spTree>
    <p:extLst>
      <p:ext uri="{BB962C8B-B14F-4D97-AF65-F5344CB8AC3E}">
        <p14:creationId xmlns:p14="http://schemas.microsoft.com/office/powerpoint/2010/main" val="2155416864"/>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2">
                                            <p:txEl>
                                              <p:pRg st="4" end="4"/>
                                            </p:txEl>
                                          </p:spTgt>
                                        </p:tgtEl>
                                      </p:cBhvr>
                                    </p:animEffect>
                                    <p:animScale>
                                      <p:cBhvr>
                                        <p:cTn id="7" dur="250" autoRev="1" fill="hold"/>
                                        <p:tgtEl>
                                          <p:spTgt spid="2">
                                            <p:txEl>
                                              <p:pRg st="4" end="4"/>
                                            </p:txEl>
                                          </p:spTgt>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幻灯片编号占位符 2"/>
          <p:cNvSpPr>
            <a:spLocks noGrp="1"/>
          </p:cNvSpPr>
          <p:nvPr>
            <p:ph type="sldNum" sz="quarter" idx="4294967295"/>
          </p:nvPr>
        </p:nvSpPr>
        <p:spPr>
          <a:xfrm>
            <a:off x="6553200" y="6400800"/>
            <a:ext cx="2133600" cy="320675"/>
          </a:xfrm>
        </p:spPr>
        <p:txBody>
          <a:bodyPr/>
          <a:lstStyle/>
          <a:p>
            <a:fld id="{0503CE10-F9D3-4072-A615-6A95AA0B7B65}" type="slidenum">
              <a:rPr lang="zh-CN" altLang="en-US" smtClean="0"/>
              <a:t>39</a:t>
            </a:fld>
            <a:endParaRPr lang="zh-CN" altLang="en-US" dirty="0"/>
          </a:p>
        </p:txBody>
      </p:sp>
      <p:sp>
        <p:nvSpPr>
          <p:cNvPr id="4" name="标题 3"/>
          <p:cNvSpPr>
            <a:spLocks noGrp="1"/>
          </p:cNvSpPr>
          <p:nvPr>
            <p:ph type="title"/>
          </p:nvPr>
        </p:nvSpPr>
        <p:spPr/>
        <p:txBody>
          <a:bodyPr/>
          <a:lstStyle/>
          <a:p>
            <a:r>
              <a:rPr kumimoji="1" lang="en-US" altLang="zh-CN" dirty="0" smtClean="0"/>
              <a:t>RFID</a:t>
            </a:r>
            <a:r>
              <a:rPr kumimoji="1" lang="zh-CN" altLang="en-US" dirty="0" smtClean="0"/>
              <a:t>技术分析</a:t>
            </a:r>
            <a:endParaRPr kumimoji="1" lang="zh-CN" altLang="en-US" dirty="0"/>
          </a:p>
        </p:txBody>
      </p:sp>
      <p:grpSp>
        <p:nvGrpSpPr>
          <p:cNvPr id="8" name="组合 7"/>
          <p:cNvGrpSpPr/>
          <p:nvPr/>
        </p:nvGrpSpPr>
        <p:grpSpPr>
          <a:xfrm>
            <a:off x="1828800" y="4081318"/>
            <a:ext cx="6121249" cy="2752436"/>
            <a:chOff x="1904999" y="4114800"/>
            <a:chExt cx="6121249" cy="2752436"/>
          </a:xfrm>
        </p:grpSpPr>
        <p:graphicFrame>
          <p:nvGraphicFramePr>
            <p:cNvPr id="7" name="对象 6"/>
            <p:cNvGraphicFramePr>
              <a:graphicFrameLocks noChangeAspect="1"/>
            </p:cNvGraphicFramePr>
            <p:nvPr>
              <p:extLst>
                <p:ext uri="{D42A27DB-BD31-4B8C-83A1-F6EECF244321}">
                  <p14:modId xmlns:p14="http://schemas.microsoft.com/office/powerpoint/2010/main" val="2657246891"/>
                </p:ext>
              </p:extLst>
            </p:nvPr>
          </p:nvGraphicFramePr>
          <p:xfrm>
            <a:off x="1904999" y="4114800"/>
            <a:ext cx="6121249" cy="2752436"/>
          </p:xfrm>
          <a:graphic>
            <a:graphicData uri="http://schemas.openxmlformats.org/presentationml/2006/ole">
              <mc:AlternateContent xmlns:mc="http://schemas.openxmlformats.org/markup-compatibility/2006">
                <mc:Choice xmlns:v="urn:schemas-microsoft-com:vml" Requires="v">
                  <p:oleObj spid="_x0000_s7224" r:id="rId4" imgW="16627784" imgH="7487326" progId="Visio.Drawing.11">
                    <p:embed/>
                  </p:oleObj>
                </mc:Choice>
                <mc:Fallback>
                  <p:oleObj r:id="rId4" imgW="16627784" imgH="7487326" progId="Visio.Drawing.11">
                    <p:embed/>
                    <p:pic>
                      <p:nvPicPr>
                        <p:cNvPr id="7" name="对象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04999" y="4114800"/>
                          <a:ext cx="6121249" cy="2752436"/>
                        </a:xfrm>
                        <a:prstGeom prst="rect">
                          <a:avLst/>
                        </a:prstGeom>
                        <a:noFill/>
                        <a:extLst/>
                      </p:spPr>
                    </p:pic>
                  </p:oleObj>
                </mc:Fallback>
              </mc:AlternateContent>
            </a:graphicData>
          </a:graphic>
        </p:graphicFrame>
        <p:pic>
          <p:nvPicPr>
            <p:cNvPr id="6" name="图片 5"/>
            <p:cNvPicPr>
              <a:picLocks noChangeAspect="1"/>
            </p:cNvPicPr>
            <p:nvPr/>
          </p:nvPicPr>
          <p:blipFill>
            <a:blip r:embed="rId6"/>
            <a:stretch>
              <a:fillRect/>
            </a:stretch>
          </p:blipFill>
          <p:spPr>
            <a:xfrm>
              <a:off x="5257800" y="5075630"/>
              <a:ext cx="587651" cy="605888"/>
            </a:xfrm>
            <a:prstGeom prst="rect">
              <a:avLst/>
            </a:prstGeom>
          </p:spPr>
        </p:pic>
      </p:grpSp>
      <p:sp>
        <p:nvSpPr>
          <p:cNvPr id="2" name="内容占位符 1"/>
          <p:cNvSpPr>
            <a:spLocks noGrp="1"/>
          </p:cNvSpPr>
          <p:nvPr>
            <p:ph idx="1"/>
          </p:nvPr>
        </p:nvSpPr>
        <p:spPr>
          <a:xfrm>
            <a:off x="628650" y="1602036"/>
            <a:ext cx="7886700" cy="2893764"/>
          </a:xfrm>
        </p:spPr>
        <p:txBody>
          <a:bodyPr>
            <a:noAutofit/>
          </a:bodyPr>
          <a:lstStyle/>
          <a:p>
            <a:pPr>
              <a:lnSpc>
                <a:spcPct val="150000"/>
              </a:lnSpc>
              <a:spcBef>
                <a:spcPts val="0"/>
              </a:spcBef>
              <a:buFont typeface="Wingdings" panose="05000000000000000000" pitchFamily="2" charset="2"/>
              <a:buChar char="n"/>
            </a:pPr>
            <a:r>
              <a:rPr lang="en-US" altLang="zh-CN" sz="2200" b="1" dirty="0" smtClean="0">
                <a:solidFill>
                  <a:srgbClr val="FF0000"/>
                </a:solidFill>
                <a:latin typeface="微软雅黑"/>
                <a:ea typeface="微软雅黑"/>
                <a:cs typeface="微软雅黑"/>
              </a:rPr>
              <a:t> RFID</a:t>
            </a:r>
            <a:r>
              <a:rPr lang="zh-CN" altLang="en-US" sz="2200" b="1" dirty="0">
                <a:solidFill>
                  <a:srgbClr val="FF0000"/>
                </a:solidFill>
                <a:latin typeface="微软雅黑"/>
                <a:ea typeface="微软雅黑"/>
                <a:cs typeface="微软雅黑"/>
              </a:rPr>
              <a:t>系统</a:t>
            </a:r>
            <a:r>
              <a:rPr lang="zh-CN" altLang="en-US" sz="2200" dirty="0">
                <a:latin typeface="微软雅黑"/>
                <a:ea typeface="微软雅黑"/>
                <a:cs typeface="微软雅黑"/>
              </a:rPr>
              <a:t>由五个组件构成，包括：</a:t>
            </a:r>
            <a:r>
              <a:rPr lang="zh-CN" altLang="en-US" sz="2200" b="1" u="sng" dirty="0">
                <a:solidFill>
                  <a:srgbClr val="0033CC"/>
                </a:solidFill>
                <a:latin typeface="微软雅黑"/>
                <a:ea typeface="微软雅黑"/>
                <a:cs typeface="微软雅黑"/>
              </a:rPr>
              <a:t>传送器</a:t>
            </a:r>
            <a:r>
              <a:rPr lang="zh-CN" altLang="en-US" sz="2200" b="1" dirty="0">
                <a:solidFill>
                  <a:srgbClr val="0033CC"/>
                </a:solidFill>
                <a:latin typeface="微软雅黑"/>
                <a:ea typeface="微软雅黑"/>
                <a:cs typeface="微软雅黑"/>
              </a:rPr>
              <a:t>、</a:t>
            </a:r>
            <a:r>
              <a:rPr lang="zh-CN" altLang="en-US" sz="2200" b="1" u="sng" dirty="0">
                <a:solidFill>
                  <a:srgbClr val="0033CC"/>
                </a:solidFill>
                <a:latin typeface="微软雅黑"/>
                <a:ea typeface="微软雅黑"/>
                <a:cs typeface="微软雅黑"/>
              </a:rPr>
              <a:t>接收器</a:t>
            </a:r>
            <a:r>
              <a:rPr lang="zh-CN" altLang="en-US" sz="2200" b="1" dirty="0">
                <a:solidFill>
                  <a:srgbClr val="0033CC"/>
                </a:solidFill>
                <a:latin typeface="微软雅黑"/>
                <a:ea typeface="微软雅黑"/>
                <a:cs typeface="微软雅黑"/>
              </a:rPr>
              <a:t>、</a:t>
            </a:r>
            <a:r>
              <a:rPr lang="zh-CN" altLang="en-US" sz="2200" b="1" u="sng" dirty="0">
                <a:solidFill>
                  <a:srgbClr val="0033CC"/>
                </a:solidFill>
                <a:latin typeface="微软雅黑"/>
                <a:ea typeface="微软雅黑"/>
                <a:cs typeface="微软雅黑"/>
              </a:rPr>
              <a:t>微处理器</a:t>
            </a:r>
            <a:r>
              <a:rPr lang="zh-CN" altLang="en-US" sz="2200" b="1" dirty="0">
                <a:solidFill>
                  <a:srgbClr val="0033CC"/>
                </a:solidFill>
                <a:latin typeface="微软雅黑"/>
                <a:ea typeface="微软雅黑"/>
                <a:cs typeface="微软雅黑"/>
              </a:rPr>
              <a:t>、</a:t>
            </a:r>
            <a:r>
              <a:rPr lang="zh-CN" altLang="en-US" sz="2200" b="1" u="sng" dirty="0">
                <a:solidFill>
                  <a:srgbClr val="0033CC"/>
                </a:solidFill>
                <a:latin typeface="微软雅黑"/>
                <a:ea typeface="微软雅黑"/>
                <a:cs typeface="微软雅黑"/>
              </a:rPr>
              <a:t>天线</a:t>
            </a:r>
            <a:r>
              <a:rPr lang="zh-CN" altLang="en-US" sz="2200" b="1" dirty="0">
                <a:solidFill>
                  <a:srgbClr val="0033CC"/>
                </a:solidFill>
                <a:latin typeface="微软雅黑"/>
                <a:ea typeface="微软雅黑"/>
                <a:cs typeface="微软雅黑"/>
              </a:rPr>
              <a:t>、</a:t>
            </a:r>
            <a:r>
              <a:rPr lang="zh-CN" altLang="en-US" sz="2200" b="1" u="sng" dirty="0">
                <a:solidFill>
                  <a:srgbClr val="0033CC"/>
                </a:solidFill>
                <a:latin typeface="微软雅黑"/>
                <a:ea typeface="微软雅黑"/>
                <a:cs typeface="微软雅黑"/>
              </a:rPr>
              <a:t>标签</a:t>
            </a:r>
            <a:r>
              <a:rPr lang="zh-CN" altLang="en-US" sz="2200" dirty="0" smtClean="0">
                <a:latin typeface="微软雅黑"/>
                <a:ea typeface="微软雅黑"/>
                <a:cs typeface="微软雅黑"/>
              </a:rPr>
              <a:t>。</a:t>
            </a:r>
            <a:endParaRPr lang="en-US" altLang="zh-CN" sz="2200" dirty="0" smtClean="0">
              <a:latin typeface="微软雅黑"/>
              <a:ea typeface="微软雅黑"/>
              <a:cs typeface="微软雅黑"/>
            </a:endParaRPr>
          </a:p>
          <a:p>
            <a:pPr>
              <a:lnSpc>
                <a:spcPct val="150000"/>
              </a:lnSpc>
              <a:spcBef>
                <a:spcPts val="0"/>
              </a:spcBef>
              <a:buFont typeface="Wingdings" panose="05000000000000000000" pitchFamily="2" charset="2"/>
              <a:buChar char="n"/>
            </a:pPr>
            <a:r>
              <a:rPr lang="zh-CN" altLang="en-US" sz="2200" b="1" dirty="0">
                <a:solidFill>
                  <a:srgbClr val="FF0000"/>
                </a:solidFill>
                <a:latin typeface="微软雅黑"/>
                <a:ea typeface="微软雅黑"/>
                <a:cs typeface="微软雅黑"/>
              </a:rPr>
              <a:t> 传送器</a:t>
            </a:r>
            <a:r>
              <a:rPr lang="zh-CN" altLang="en-US" sz="2200" dirty="0">
                <a:solidFill>
                  <a:srgbClr val="C00000"/>
                </a:solidFill>
                <a:latin typeface="微软雅黑"/>
                <a:ea typeface="微软雅黑"/>
                <a:cs typeface="微软雅黑"/>
              </a:rPr>
              <a:t>、</a:t>
            </a:r>
            <a:r>
              <a:rPr lang="zh-CN" altLang="en-US" sz="2200" b="1" dirty="0">
                <a:solidFill>
                  <a:srgbClr val="FF0000"/>
                </a:solidFill>
                <a:latin typeface="微软雅黑"/>
                <a:ea typeface="微软雅黑"/>
                <a:cs typeface="微软雅黑"/>
              </a:rPr>
              <a:t>接收器</a:t>
            </a:r>
            <a:r>
              <a:rPr lang="zh-CN" altLang="en-US" sz="2200" dirty="0">
                <a:latin typeface="微软雅黑"/>
                <a:ea typeface="微软雅黑"/>
                <a:cs typeface="微软雅黑"/>
              </a:rPr>
              <a:t>和</a:t>
            </a:r>
            <a:r>
              <a:rPr lang="zh-CN" altLang="en-US" sz="2200" b="1" dirty="0">
                <a:solidFill>
                  <a:srgbClr val="FF0000"/>
                </a:solidFill>
                <a:latin typeface="微软雅黑"/>
                <a:ea typeface="微软雅黑"/>
                <a:cs typeface="微软雅黑"/>
              </a:rPr>
              <a:t>微处理器</a:t>
            </a:r>
            <a:r>
              <a:rPr lang="zh-CN" altLang="en-US" sz="2200" dirty="0">
                <a:latin typeface="微软雅黑"/>
                <a:ea typeface="微软雅黑"/>
                <a:cs typeface="微软雅黑"/>
              </a:rPr>
              <a:t>通常都被封装在一起，又统称为</a:t>
            </a:r>
            <a:r>
              <a:rPr lang="zh-CN" altLang="en-US" sz="2200" b="1" u="sng" dirty="0">
                <a:solidFill>
                  <a:srgbClr val="FF0000"/>
                </a:solidFill>
                <a:latin typeface="微软雅黑"/>
                <a:ea typeface="微软雅黑"/>
                <a:cs typeface="微软雅黑"/>
              </a:rPr>
              <a:t>阅读器</a:t>
            </a:r>
            <a:r>
              <a:rPr lang="en-US" altLang="zh-CN" sz="2200" b="1" u="sng" dirty="0">
                <a:solidFill>
                  <a:srgbClr val="FF0000"/>
                </a:solidFill>
                <a:latin typeface="微软雅黑"/>
                <a:ea typeface="微软雅黑"/>
                <a:cs typeface="微软雅黑"/>
              </a:rPr>
              <a:t>(Reader)</a:t>
            </a:r>
            <a:r>
              <a:rPr lang="zh-CN" altLang="en-US" sz="2200" dirty="0">
                <a:solidFill>
                  <a:srgbClr val="C00000"/>
                </a:solidFill>
                <a:latin typeface="微软雅黑"/>
                <a:ea typeface="微软雅黑"/>
                <a:cs typeface="微软雅黑"/>
              </a:rPr>
              <a:t>。</a:t>
            </a:r>
            <a:endParaRPr lang="en-US" altLang="zh-CN" sz="2200" dirty="0">
              <a:solidFill>
                <a:srgbClr val="C00000"/>
              </a:solidFill>
              <a:latin typeface="微软雅黑"/>
              <a:ea typeface="微软雅黑"/>
              <a:cs typeface="微软雅黑"/>
            </a:endParaRPr>
          </a:p>
          <a:p>
            <a:pPr>
              <a:lnSpc>
                <a:spcPct val="150000"/>
              </a:lnSpc>
              <a:spcBef>
                <a:spcPts val="0"/>
              </a:spcBef>
              <a:buFont typeface="Wingdings" panose="05000000000000000000" pitchFamily="2" charset="2"/>
              <a:buChar char="n"/>
            </a:pPr>
            <a:r>
              <a:rPr lang="zh-CN" altLang="en-US" sz="2200" dirty="0" smtClean="0">
                <a:latin typeface="微软雅黑"/>
                <a:ea typeface="微软雅黑"/>
                <a:cs typeface="微软雅黑"/>
              </a:rPr>
              <a:t> 所以</a:t>
            </a:r>
            <a:r>
              <a:rPr lang="zh-CN" altLang="en-US" sz="2200" dirty="0">
                <a:latin typeface="微软雅黑"/>
                <a:ea typeface="微软雅黑"/>
                <a:cs typeface="微软雅黑"/>
              </a:rPr>
              <a:t>工业界经常将</a:t>
            </a:r>
            <a:r>
              <a:rPr lang="en-US" altLang="zh-CN" sz="2200" dirty="0">
                <a:latin typeface="微软雅黑"/>
                <a:ea typeface="微软雅黑"/>
                <a:cs typeface="微软雅黑"/>
              </a:rPr>
              <a:t>RFID</a:t>
            </a:r>
            <a:r>
              <a:rPr lang="zh-CN" altLang="en-US" sz="2200" dirty="0">
                <a:latin typeface="微软雅黑"/>
                <a:ea typeface="微软雅黑"/>
                <a:cs typeface="微软雅黑"/>
              </a:rPr>
              <a:t>系统分为为</a:t>
            </a:r>
            <a:r>
              <a:rPr lang="zh-CN" altLang="en-US" sz="2200" b="1" u="sng" dirty="0">
                <a:solidFill>
                  <a:srgbClr val="FF0000"/>
                </a:solidFill>
                <a:latin typeface="微软雅黑"/>
                <a:ea typeface="微软雅黑"/>
                <a:cs typeface="微软雅黑"/>
              </a:rPr>
              <a:t>阅读器</a:t>
            </a:r>
            <a:r>
              <a:rPr lang="zh-CN" altLang="en-US" sz="2200" dirty="0">
                <a:latin typeface="微软雅黑"/>
                <a:ea typeface="微软雅黑"/>
                <a:cs typeface="微软雅黑"/>
              </a:rPr>
              <a:t>、</a:t>
            </a:r>
            <a:r>
              <a:rPr lang="zh-CN" altLang="en-US" sz="2200" b="1" u="sng" dirty="0">
                <a:solidFill>
                  <a:srgbClr val="FF0000"/>
                </a:solidFill>
                <a:latin typeface="微软雅黑"/>
                <a:ea typeface="微软雅黑"/>
                <a:cs typeface="微软雅黑"/>
              </a:rPr>
              <a:t>天线</a:t>
            </a:r>
            <a:r>
              <a:rPr lang="zh-CN" altLang="en-US" sz="2200" dirty="0">
                <a:latin typeface="微软雅黑"/>
                <a:ea typeface="微软雅黑"/>
                <a:cs typeface="微软雅黑"/>
              </a:rPr>
              <a:t>和</a:t>
            </a:r>
            <a:r>
              <a:rPr lang="zh-CN" altLang="en-US" sz="2200" b="1" u="sng" dirty="0">
                <a:solidFill>
                  <a:srgbClr val="FF0000"/>
                </a:solidFill>
                <a:latin typeface="微软雅黑"/>
                <a:ea typeface="微软雅黑"/>
                <a:cs typeface="微软雅黑"/>
              </a:rPr>
              <a:t>标签</a:t>
            </a:r>
            <a:r>
              <a:rPr lang="zh-CN" altLang="en-US" sz="2200" dirty="0">
                <a:latin typeface="微软雅黑"/>
                <a:ea typeface="微软雅黑"/>
                <a:cs typeface="微软雅黑"/>
              </a:rPr>
              <a:t>三大</a:t>
            </a:r>
            <a:r>
              <a:rPr lang="zh-CN" altLang="en-US" sz="2200" dirty="0" smtClean="0">
                <a:latin typeface="微软雅黑"/>
                <a:ea typeface="微软雅黑"/>
                <a:cs typeface="微软雅黑"/>
              </a:rPr>
              <a:t>组件。</a:t>
            </a:r>
            <a:endParaRPr lang="zh-CN" altLang="en-US" sz="2200" dirty="0">
              <a:latin typeface="微软雅黑"/>
              <a:ea typeface="微软雅黑"/>
              <a:cs typeface="微软雅黑"/>
            </a:endParaRPr>
          </a:p>
        </p:txBody>
      </p:sp>
    </p:spTree>
    <p:extLst>
      <p:ext uri="{BB962C8B-B14F-4D97-AF65-F5344CB8AC3E}">
        <p14:creationId xmlns:p14="http://schemas.microsoft.com/office/powerpoint/2010/main" val="304708306"/>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animEffect transition="in" filter="fade">
                                      <p:cBhvr>
                                        <p:cTn id="11" dur="500"/>
                                        <p:tgtEl>
                                          <p:spTgt spid="2">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2">
                                            <p:txEl>
                                              <p:pRg st="2" end="2"/>
                                            </p:txEl>
                                          </p:spTgt>
                                        </p:tgtEl>
                                        <p:attrNameLst>
                                          <p:attrName>style.visibility</p:attrName>
                                        </p:attrNameLst>
                                      </p:cBhvr>
                                      <p:to>
                                        <p:strVal val="visible"/>
                                      </p:to>
                                    </p:set>
                                    <p:animEffect transition="in" filter="fade">
                                      <p:cBhvr>
                                        <p:cTn id="16" dur="500"/>
                                        <p:tgtEl>
                                          <p:spTgt spid="2">
                                            <p:txEl>
                                              <p:pRg st="2" end="2"/>
                                            </p:txEl>
                                          </p:spTgt>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a:bodyPr>
          <a:lstStyle/>
          <a:p>
            <a:pPr>
              <a:buFont typeface="Wingdings" panose="05000000000000000000" pitchFamily="2" charset="2"/>
              <a:buChar char="u"/>
            </a:pPr>
            <a:r>
              <a:rPr lang="en-US" altLang="zh-CN" sz="2800" b="1" dirty="0">
                <a:solidFill>
                  <a:srgbClr val="FF0000"/>
                </a:solidFill>
              </a:rPr>
              <a:t>2.1</a:t>
            </a:r>
            <a:r>
              <a:rPr lang="en-US" altLang="zh-CN" b="1" dirty="0">
                <a:solidFill>
                  <a:srgbClr val="FF0000"/>
                </a:solidFill>
              </a:rPr>
              <a:t> </a:t>
            </a:r>
            <a:r>
              <a:rPr lang="zh-CN" altLang="en-US" sz="2800" b="1" dirty="0" smtClean="0">
                <a:solidFill>
                  <a:srgbClr val="FF0000"/>
                </a:solidFill>
              </a:rPr>
              <a:t>自动识别技术</a:t>
            </a:r>
            <a:endParaRPr lang="en-US" altLang="zh-CN" sz="2800" b="1" dirty="0" smtClean="0">
              <a:solidFill>
                <a:srgbClr val="FF0000"/>
              </a:solidFill>
            </a:endParaRPr>
          </a:p>
          <a:p>
            <a:pPr lvl="2">
              <a:buFont typeface="Wingdings" panose="05000000000000000000" pitchFamily="2" charset="2"/>
              <a:buChar char="u"/>
            </a:pPr>
            <a:endParaRPr lang="en-US" altLang="zh-CN" sz="2200" dirty="0" smtClean="0"/>
          </a:p>
          <a:p>
            <a:pPr>
              <a:buFont typeface="Wingdings" panose="05000000000000000000" pitchFamily="2" charset="2"/>
              <a:buChar char="u"/>
            </a:pPr>
            <a:r>
              <a:rPr lang="zh-CN" altLang="zh-CN" dirty="0" smtClean="0"/>
              <a:t>2</a:t>
            </a:r>
            <a:r>
              <a:rPr lang="en-US" altLang="zh-CN" dirty="0" smtClean="0"/>
              <a:t>.2 </a:t>
            </a:r>
            <a:r>
              <a:rPr lang="en-US" altLang="zh-CN" dirty="0"/>
              <a:t>RFID</a:t>
            </a:r>
            <a:r>
              <a:rPr lang="zh-CN" altLang="en-US" dirty="0" smtClean="0"/>
              <a:t>的历史和现状</a:t>
            </a:r>
            <a:endParaRPr lang="en-US" altLang="zh-CN" dirty="0" smtClean="0"/>
          </a:p>
          <a:p>
            <a:pPr lvl="1">
              <a:buFont typeface="Wingdings" panose="05000000000000000000" pitchFamily="2" charset="2"/>
              <a:buChar char="u"/>
            </a:pPr>
            <a:endParaRPr lang="en-US" altLang="zh-CN" sz="2400" dirty="0"/>
          </a:p>
          <a:p>
            <a:pPr>
              <a:buFont typeface="Wingdings" panose="05000000000000000000" pitchFamily="2" charset="2"/>
              <a:buChar char="u"/>
            </a:pPr>
            <a:r>
              <a:rPr lang="zh-CN" altLang="zh-CN" dirty="0"/>
              <a:t>2</a:t>
            </a:r>
            <a:r>
              <a:rPr lang="en-US" altLang="zh-CN" dirty="0"/>
              <a:t>.3 RFID</a:t>
            </a:r>
            <a:r>
              <a:rPr lang="zh-CN" altLang="en-US" dirty="0"/>
              <a:t>技术</a:t>
            </a:r>
            <a:r>
              <a:rPr lang="zh-CN" altLang="en-US" dirty="0" smtClean="0"/>
              <a:t>分析</a:t>
            </a:r>
            <a:endParaRPr lang="en-US" altLang="zh-CN" dirty="0" smtClean="0"/>
          </a:p>
          <a:p>
            <a:pPr lvl="1">
              <a:buFont typeface="Wingdings" panose="05000000000000000000" pitchFamily="2" charset="2"/>
              <a:buChar char="u"/>
            </a:pPr>
            <a:endParaRPr lang="en-US" altLang="zh-CN" sz="2400" dirty="0"/>
          </a:p>
          <a:p>
            <a:pPr>
              <a:buFont typeface="Wingdings" panose="05000000000000000000" pitchFamily="2" charset="2"/>
              <a:buChar char="u"/>
            </a:pPr>
            <a:r>
              <a:rPr lang="zh-CN" altLang="zh-CN" dirty="0"/>
              <a:t>2</a:t>
            </a:r>
            <a:r>
              <a:rPr lang="en-US" altLang="zh-CN" dirty="0"/>
              <a:t>.4 RFID</a:t>
            </a:r>
            <a:r>
              <a:rPr lang="zh-CN" altLang="en-US" dirty="0"/>
              <a:t>和物联网</a:t>
            </a:r>
          </a:p>
          <a:p>
            <a:endParaRPr lang="zh-CN" altLang="en-US" dirty="0"/>
          </a:p>
        </p:txBody>
      </p:sp>
      <p:sp>
        <p:nvSpPr>
          <p:cNvPr id="3" name="灯片编号占位符 2"/>
          <p:cNvSpPr>
            <a:spLocks noGrp="1"/>
          </p:cNvSpPr>
          <p:nvPr>
            <p:ph type="sldNum" sz="quarter" idx="4294967295"/>
          </p:nvPr>
        </p:nvSpPr>
        <p:spPr>
          <a:xfrm>
            <a:off x="6457950" y="6356351"/>
            <a:ext cx="2057400" cy="365125"/>
          </a:xfrm>
        </p:spPr>
        <p:txBody>
          <a:bodyPr/>
          <a:lstStyle/>
          <a:p>
            <a:fld id="{0503CE10-F9D3-4072-A615-6A95AA0B7B65}" type="slidenum">
              <a:rPr lang="zh-CN" altLang="en-US" smtClean="0"/>
              <a:t>4</a:t>
            </a:fld>
            <a:endParaRPr lang="zh-CN" altLang="en-US"/>
          </a:p>
        </p:txBody>
      </p:sp>
      <p:sp>
        <p:nvSpPr>
          <p:cNvPr id="4" name="标题 3"/>
          <p:cNvSpPr>
            <a:spLocks noGrp="1"/>
          </p:cNvSpPr>
          <p:nvPr>
            <p:ph type="title"/>
          </p:nvPr>
        </p:nvSpPr>
        <p:spPr/>
        <p:txBody>
          <a:bodyPr/>
          <a:lstStyle/>
          <a:p>
            <a:r>
              <a:rPr lang="zh-CN" altLang="en-US" dirty="0" smtClean="0"/>
              <a:t>本章内容</a:t>
            </a:r>
            <a:endParaRPr lang="zh-CN" altLang="en-US" dirty="0"/>
          </a:p>
        </p:txBody>
      </p:sp>
    </p:spTree>
    <p:extLst>
      <p:ext uri="{BB962C8B-B14F-4D97-AF65-F5344CB8AC3E}">
        <p14:creationId xmlns:p14="http://schemas.microsoft.com/office/powerpoint/2010/main" val="1971335023"/>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afterEffect">
                                  <p:stCondLst>
                                    <p:cond delay="0"/>
                                  </p:stCondLst>
                                  <p:childTnLst>
                                    <p:animEffect transition="out" filter="fade">
                                      <p:cBhvr>
                                        <p:cTn id="6" dur="500" tmFilter="0, 0; .2, .5; .8, .5; 1, 0"/>
                                        <p:tgtEl>
                                          <p:spTgt spid="2">
                                            <p:txEl>
                                              <p:pRg st="0" end="0"/>
                                            </p:txEl>
                                          </p:spTgt>
                                        </p:tgtEl>
                                      </p:cBhvr>
                                    </p:animEffect>
                                    <p:animScale>
                                      <p:cBhvr>
                                        <p:cTn id="7" dur="250" autoRev="1" fill="hold"/>
                                        <p:tgtEl>
                                          <p:spTgt spid="2">
                                            <p:txEl>
                                              <p:pRg st="0" end="0"/>
                                            </p:txEl>
                                          </p:spTgt>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628650" y="1706846"/>
            <a:ext cx="8058150" cy="2633558"/>
          </a:xfrm>
        </p:spPr>
        <p:txBody>
          <a:bodyPr>
            <a:normAutofit/>
          </a:bodyPr>
          <a:lstStyle/>
          <a:p>
            <a:pPr>
              <a:lnSpc>
                <a:spcPct val="150000"/>
              </a:lnSpc>
              <a:spcBef>
                <a:spcPts val="600"/>
              </a:spcBef>
              <a:buFont typeface="Wingdings" panose="05000000000000000000" pitchFamily="2" charset="2"/>
              <a:buChar char="n"/>
            </a:pPr>
            <a:r>
              <a:rPr lang="zh-CN" altLang="en-US" sz="2000" dirty="0" smtClean="0">
                <a:solidFill>
                  <a:srgbClr val="C00000"/>
                </a:solidFill>
                <a:latin typeface="Calibri" charset="0"/>
              </a:rPr>
              <a:t> </a:t>
            </a:r>
            <a:r>
              <a:rPr lang="zh-CN" altLang="en-US" sz="2000" b="1" dirty="0" smtClean="0">
                <a:solidFill>
                  <a:srgbClr val="FF0000"/>
                </a:solidFill>
                <a:latin typeface="Calibri" charset="0"/>
              </a:rPr>
              <a:t>阅读器</a:t>
            </a:r>
            <a:r>
              <a:rPr lang="zh-CN" altLang="en-US" sz="2000" dirty="0">
                <a:latin typeface="Calibri" charset="0"/>
              </a:rPr>
              <a:t>是</a:t>
            </a:r>
            <a:r>
              <a:rPr lang="en-US" altLang="zh-CN" sz="2000" dirty="0">
                <a:latin typeface="Calibri" charset="0"/>
              </a:rPr>
              <a:t>RFID</a:t>
            </a:r>
            <a:r>
              <a:rPr lang="zh-CN" altLang="en-US" sz="2000" dirty="0">
                <a:latin typeface="Calibri" charset="0"/>
              </a:rPr>
              <a:t>系统最重要也是最复杂的一个组件。因其工作模式一般是主动向标签询问标识信息，所以有时又被称为</a:t>
            </a:r>
            <a:r>
              <a:rPr lang="zh-CN" altLang="en-US" sz="2000" b="1" dirty="0" smtClean="0">
                <a:solidFill>
                  <a:srgbClr val="0033CC"/>
                </a:solidFill>
                <a:latin typeface="Calibri" charset="0"/>
              </a:rPr>
              <a:t>询问器</a:t>
            </a:r>
            <a:r>
              <a:rPr lang="zh-CN" altLang="en-US" sz="2000" dirty="0" smtClean="0">
                <a:latin typeface="Calibri" charset="0"/>
              </a:rPr>
              <a:t>。</a:t>
            </a:r>
            <a:endParaRPr lang="en-US" altLang="zh-CN" sz="2000" dirty="0" smtClean="0">
              <a:latin typeface="Calibri" charset="0"/>
            </a:endParaRPr>
          </a:p>
          <a:p>
            <a:pPr>
              <a:lnSpc>
                <a:spcPct val="150000"/>
              </a:lnSpc>
              <a:spcBef>
                <a:spcPts val="600"/>
              </a:spcBef>
              <a:buFont typeface="Wingdings" panose="05000000000000000000" pitchFamily="2" charset="2"/>
              <a:buChar char="n"/>
            </a:pPr>
            <a:r>
              <a:rPr lang="zh-CN" altLang="en-US" sz="2000" dirty="0" smtClean="0">
                <a:latin typeface="Calibri" charset="0"/>
              </a:rPr>
              <a:t> 阅读器</a:t>
            </a:r>
            <a:r>
              <a:rPr lang="zh-CN" altLang="en-US" sz="2000" dirty="0">
                <a:latin typeface="Calibri" charset="0"/>
              </a:rPr>
              <a:t>可以通过</a:t>
            </a:r>
            <a:r>
              <a:rPr lang="zh-CN" altLang="en-US" sz="2000" b="1" dirty="0">
                <a:solidFill>
                  <a:srgbClr val="0033CC"/>
                </a:solidFill>
                <a:latin typeface="Calibri" charset="0"/>
              </a:rPr>
              <a:t>标准网口</a:t>
            </a:r>
            <a:r>
              <a:rPr lang="zh-CN" altLang="en-US" sz="2000" dirty="0">
                <a:latin typeface="Calibri" charset="0"/>
              </a:rPr>
              <a:t>、</a:t>
            </a:r>
            <a:r>
              <a:rPr lang="en-US" altLang="zh-CN" sz="2000" b="1" dirty="0">
                <a:solidFill>
                  <a:srgbClr val="0033CC"/>
                </a:solidFill>
                <a:latin typeface="Calibri" charset="0"/>
              </a:rPr>
              <a:t>RS232</a:t>
            </a:r>
            <a:r>
              <a:rPr lang="zh-CN" altLang="en-US" sz="2000" b="1" dirty="0">
                <a:solidFill>
                  <a:srgbClr val="0033CC"/>
                </a:solidFill>
                <a:latin typeface="Calibri" charset="0"/>
              </a:rPr>
              <a:t>串口</a:t>
            </a:r>
            <a:r>
              <a:rPr lang="zh-CN" altLang="en-US" sz="2000" dirty="0">
                <a:latin typeface="Calibri" charset="0"/>
              </a:rPr>
              <a:t>或</a:t>
            </a:r>
            <a:r>
              <a:rPr lang="en-US" altLang="zh-CN" sz="2000" b="1" dirty="0">
                <a:solidFill>
                  <a:srgbClr val="0033CC"/>
                </a:solidFill>
                <a:latin typeface="Calibri" charset="0"/>
              </a:rPr>
              <a:t>USB</a:t>
            </a:r>
            <a:r>
              <a:rPr lang="zh-CN" altLang="en-US" sz="2000" b="1" dirty="0">
                <a:solidFill>
                  <a:srgbClr val="0033CC"/>
                </a:solidFill>
                <a:latin typeface="Calibri" charset="0"/>
              </a:rPr>
              <a:t>接口</a:t>
            </a:r>
            <a:r>
              <a:rPr lang="zh-CN" altLang="en-US" sz="2000" dirty="0">
                <a:latin typeface="Calibri" charset="0"/>
              </a:rPr>
              <a:t>同主机相连，</a:t>
            </a:r>
            <a:r>
              <a:rPr lang="zh-CN" altLang="en-US" sz="2000" b="1" dirty="0">
                <a:solidFill>
                  <a:srgbClr val="0033CC"/>
                </a:solidFill>
                <a:latin typeface="Calibri" charset="0"/>
              </a:rPr>
              <a:t>通过天线同</a:t>
            </a:r>
            <a:r>
              <a:rPr lang="en-US" altLang="zh-CN" sz="2000" b="1" dirty="0">
                <a:solidFill>
                  <a:srgbClr val="0033CC"/>
                </a:solidFill>
                <a:latin typeface="Calibri" charset="0"/>
              </a:rPr>
              <a:t>RFID</a:t>
            </a:r>
            <a:r>
              <a:rPr lang="zh-CN" altLang="en-US" sz="2000" b="1" dirty="0">
                <a:solidFill>
                  <a:srgbClr val="0033CC"/>
                </a:solidFill>
                <a:latin typeface="Calibri" charset="0"/>
              </a:rPr>
              <a:t>标签通信</a:t>
            </a:r>
            <a:r>
              <a:rPr lang="zh-CN" altLang="en-US" sz="2000" dirty="0">
                <a:latin typeface="Calibri" charset="0"/>
              </a:rPr>
              <a:t>。有时为了方便，阅读器和天线以及智能终端设备会集成在一起形成可移动的手持式阅读器。</a:t>
            </a:r>
          </a:p>
          <a:p>
            <a:pPr>
              <a:lnSpc>
                <a:spcPct val="150000"/>
              </a:lnSpc>
              <a:spcBef>
                <a:spcPts val="600"/>
              </a:spcBef>
              <a:buFont typeface="Wingdings" panose="05000000000000000000" pitchFamily="2" charset="2"/>
              <a:buChar char="n"/>
            </a:pPr>
            <a:endParaRPr kumimoji="1" lang="zh-CN" altLang="en-US" sz="2000" dirty="0"/>
          </a:p>
        </p:txBody>
      </p:sp>
      <p:sp>
        <p:nvSpPr>
          <p:cNvPr id="3" name="幻灯片编号占位符 2"/>
          <p:cNvSpPr>
            <a:spLocks noGrp="1"/>
          </p:cNvSpPr>
          <p:nvPr>
            <p:ph type="sldNum" sz="quarter" idx="4294967295"/>
          </p:nvPr>
        </p:nvSpPr>
        <p:spPr>
          <a:xfrm>
            <a:off x="6553200" y="6400800"/>
            <a:ext cx="2133600" cy="320675"/>
          </a:xfrm>
        </p:spPr>
        <p:txBody>
          <a:bodyPr/>
          <a:lstStyle/>
          <a:p>
            <a:fld id="{0503CE10-F9D3-4072-A615-6A95AA0B7B65}" type="slidenum">
              <a:rPr lang="zh-CN" altLang="en-US" smtClean="0"/>
              <a:t>40</a:t>
            </a:fld>
            <a:endParaRPr lang="zh-CN" altLang="en-US" dirty="0"/>
          </a:p>
        </p:txBody>
      </p:sp>
      <p:sp>
        <p:nvSpPr>
          <p:cNvPr id="4" name="标题 3"/>
          <p:cNvSpPr>
            <a:spLocks noGrp="1"/>
          </p:cNvSpPr>
          <p:nvPr>
            <p:ph type="title"/>
          </p:nvPr>
        </p:nvSpPr>
        <p:spPr/>
        <p:txBody>
          <a:bodyPr/>
          <a:lstStyle/>
          <a:p>
            <a:r>
              <a:rPr kumimoji="1" lang="en-US" altLang="zh-CN" dirty="0" smtClean="0"/>
              <a:t>RFID</a:t>
            </a:r>
            <a:r>
              <a:rPr kumimoji="1" lang="zh-CN" altLang="en-US" dirty="0" smtClean="0"/>
              <a:t>技术分析：</a:t>
            </a:r>
            <a:r>
              <a:rPr kumimoji="1" lang="zh-CN" altLang="en-US" dirty="0" smtClean="0">
                <a:solidFill>
                  <a:srgbClr val="FFFF00"/>
                </a:solidFill>
              </a:rPr>
              <a:t>阅读器</a:t>
            </a:r>
            <a:endParaRPr kumimoji="1" lang="zh-CN" altLang="en-US" dirty="0">
              <a:solidFill>
                <a:srgbClr val="FFFF00"/>
              </a:solidFill>
            </a:endParaRPr>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4528451"/>
            <a:ext cx="4550453" cy="218609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200" name="Picture 8" descr="https://timgsa.baidu.com/timg?image&amp;quality=80&amp;size=b9999_10000&amp;sec=1539145385814&amp;di=2dd0f0fb1f55b8a5832a8d4b42ff692c&amp;imgtype=0&amp;src=http%3A%2F%2Fwww.elecfans.com%2Fuploads%2Fallimg%2F171026%2F2405867-1G0261FKC15.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81800" y="5180012"/>
            <a:ext cx="2279579" cy="1601788"/>
          </a:xfrm>
          <a:prstGeom prst="rect">
            <a:avLst/>
          </a:prstGeom>
          <a:noFill/>
          <a:extLst>
            <a:ext uri="{909E8E84-426E-40DD-AFC4-6F175D3DCCD1}">
              <a14:hiddenFill xmlns:a14="http://schemas.microsoft.com/office/drawing/2010/main">
                <a:solidFill>
                  <a:srgbClr val="FFFFFF"/>
                </a:solidFill>
              </a14:hiddenFill>
            </a:ext>
          </a:extLst>
        </p:spPr>
      </p:pic>
      <p:pic>
        <p:nvPicPr>
          <p:cNvPr id="8202" name="Picture 10" descr="https://timgsa.baidu.com/timg?image&amp;quality=80&amp;size=b9999_10000&amp;sec=1539145563914&amp;di=7956e136c08c205a060f50c880f50539&amp;imgtype=0&amp;src=http%3A%2F%2Fstatic-news.17house.com%2Fnews%2Fportal%2F201611%2F11%2F110952g96cm8jcsyfj85g6.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894332" y="5102313"/>
            <a:ext cx="2033117" cy="12906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7898554"/>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par>
                          <p:cTn id="17" fill="hold">
                            <p:stCondLst>
                              <p:cond delay="1000"/>
                            </p:stCondLst>
                            <p:childTnLst>
                              <p:par>
                                <p:cTn id="18" presetID="10" presetClass="entr" presetSubtype="0" fill="hold" nodeType="afterEffect">
                                  <p:stCondLst>
                                    <p:cond delay="0"/>
                                  </p:stCondLst>
                                  <p:childTnLst>
                                    <p:set>
                                      <p:cBhvr>
                                        <p:cTn id="19" dur="1" fill="hold">
                                          <p:stCondLst>
                                            <p:cond delay="0"/>
                                          </p:stCondLst>
                                        </p:cTn>
                                        <p:tgtEl>
                                          <p:spTgt spid="8202"/>
                                        </p:tgtEl>
                                        <p:attrNameLst>
                                          <p:attrName>style.visibility</p:attrName>
                                        </p:attrNameLst>
                                      </p:cBhvr>
                                      <p:to>
                                        <p:strVal val="visible"/>
                                      </p:to>
                                    </p:set>
                                    <p:animEffect transition="in" filter="fade">
                                      <p:cBhvr>
                                        <p:cTn id="20" dur="500"/>
                                        <p:tgtEl>
                                          <p:spTgt spid="8202"/>
                                        </p:tgtEl>
                                      </p:cBhvr>
                                    </p:animEffect>
                                  </p:childTnLst>
                                </p:cTn>
                              </p:par>
                            </p:childTnLst>
                          </p:cTn>
                        </p:par>
                        <p:par>
                          <p:cTn id="21" fill="hold">
                            <p:stCondLst>
                              <p:cond delay="1500"/>
                            </p:stCondLst>
                            <p:childTnLst>
                              <p:par>
                                <p:cTn id="22" presetID="10" presetClass="entr" presetSubtype="0" fill="hold" nodeType="afterEffect">
                                  <p:stCondLst>
                                    <p:cond delay="0"/>
                                  </p:stCondLst>
                                  <p:childTnLst>
                                    <p:set>
                                      <p:cBhvr>
                                        <p:cTn id="23" dur="1" fill="hold">
                                          <p:stCondLst>
                                            <p:cond delay="0"/>
                                          </p:stCondLst>
                                        </p:cTn>
                                        <p:tgtEl>
                                          <p:spTgt spid="8200"/>
                                        </p:tgtEl>
                                        <p:attrNameLst>
                                          <p:attrName>style.visibility</p:attrName>
                                        </p:attrNameLst>
                                      </p:cBhvr>
                                      <p:to>
                                        <p:strVal val="visible"/>
                                      </p:to>
                                    </p:set>
                                    <p:animEffect transition="in" filter="fade">
                                      <p:cBhvr>
                                        <p:cTn id="24" dur="500"/>
                                        <p:tgtEl>
                                          <p:spTgt spid="82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628650" y="1626919"/>
            <a:ext cx="8058150" cy="2106881"/>
          </a:xfrm>
        </p:spPr>
        <p:txBody>
          <a:bodyPr>
            <a:noAutofit/>
          </a:bodyPr>
          <a:lstStyle/>
          <a:p>
            <a:pPr>
              <a:lnSpc>
                <a:spcPct val="150000"/>
              </a:lnSpc>
              <a:spcBef>
                <a:spcPts val="0"/>
              </a:spcBef>
              <a:buFont typeface="Wingdings" panose="05000000000000000000" pitchFamily="2" charset="2"/>
              <a:buChar char="n"/>
            </a:pPr>
            <a:r>
              <a:rPr lang="zh-CN" altLang="en-US" sz="2200" b="1" dirty="0" smtClean="0">
                <a:solidFill>
                  <a:srgbClr val="FF0000"/>
                </a:solidFill>
                <a:latin typeface="Calibri" charset="0"/>
              </a:rPr>
              <a:t> 天线</a:t>
            </a:r>
            <a:r>
              <a:rPr lang="zh-CN" altLang="en-US" sz="2200" dirty="0">
                <a:latin typeface="Calibri" charset="0"/>
              </a:rPr>
              <a:t>同阅读器相连，用于在</a:t>
            </a:r>
            <a:r>
              <a:rPr lang="zh-CN" altLang="en-US" sz="2200" b="1" dirty="0">
                <a:solidFill>
                  <a:srgbClr val="FF0000"/>
                </a:solidFill>
                <a:latin typeface="Calibri" charset="0"/>
              </a:rPr>
              <a:t>标签</a:t>
            </a:r>
            <a:r>
              <a:rPr lang="zh-CN" altLang="en-US" sz="2200" dirty="0">
                <a:latin typeface="Calibri" charset="0"/>
              </a:rPr>
              <a:t>和</a:t>
            </a:r>
            <a:r>
              <a:rPr lang="zh-CN" altLang="en-US" sz="2200" b="1" dirty="0">
                <a:solidFill>
                  <a:srgbClr val="FF0000"/>
                </a:solidFill>
                <a:latin typeface="Calibri" charset="0"/>
              </a:rPr>
              <a:t>阅读器</a:t>
            </a:r>
            <a:r>
              <a:rPr lang="zh-CN" altLang="en-US" sz="2200" dirty="0">
                <a:latin typeface="Calibri" charset="0"/>
              </a:rPr>
              <a:t>之间传递射频信号。阅读器可以连接一个或多个</a:t>
            </a:r>
            <a:r>
              <a:rPr lang="zh-CN" altLang="en-US" sz="2200" dirty="0" smtClean="0">
                <a:latin typeface="Calibri" charset="0"/>
              </a:rPr>
              <a:t>天线。</a:t>
            </a:r>
            <a:endParaRPr lang="en-US" altLang="zh-CN" sz="2200" dirty="0" smtClean="0">
              <a:latin typeface="Calibri" charset="0"/>
            </a:endParaRPr>
          </a:p>
          <a:p>
            <a:pPr>
              <a:lnSpc>
                <a:spcPct val="150000"/>
              </a:lnSpc>
              <a:spcBef>
                <a:spcPts val="0"/>
              </a:spcBef>
              <a:buFont typeface="Wingdings" panose="05000000000000000000" pitchFamily="2" charset="2"/>
              <a:buChar char="n"/>
            </a:pPr>
            <a:r>
              <a:rPr lang="en-US" altLang="zh-CN" sz="2200" dirty="0" smtClean="0">
                <a:latin typeface="Calibri" charset="0"/>
              </a:rPr>
              <a:t> RFID</a:t>
            </a:r>
            <a:r>
              <a:rPr lang="zh-CN" altLang="en-US" sz="2200" dirty="0">
                <a:latin typeface="Calibri" charset="0"/>
              </a:rPr>
              <a:t>系统的工作频率从低频到微波，这使得天线与标签芯片之间的匹配问题变得很复杂。</a:t>
            </a:r>
          </a:p>
          <a:p>
            <a:pPr>
              <a:lnSpc>
                <a:spcPct val="150000"/>
              </a:lnSpc>
              <a:spcBef>
                <a:spcPts val="0"/>
              </a:spcBef>
              <a:buFont typeface="Wingdings" panose="05000000000000000000" pitchFamily="2" charset="2"/>
              <a:buChar char="n"/>
            </a:pPr>
            <a:endParaRPr kumimoji="1" lang="zh-CN" altLang="en-US" sz="2200" dirty="0"/>
          </a:p>
        </p:txBody>
      </p:sp>
      <p:sp>
        <p:nvSpPr>
          <p:cNvPr id="3" name="幻灯片编号占位符 2"/>
          <p:cNvSpPr>
            <a:spLocks noGrp="1"/>
          </p:cNvSpPr>
          <p:nvPr>
            <p:ph type="sldNum" sz="quarter" idx="4294967295"/>
          </p:nvPr>
        </p:nvSpPr>
        <p:spPr>
          <a:xfrm>
            <a:off x="6553200" y="6400800"/>
            <a:ext cx="2133600" cy="320675"/>
          </a:xfrm>
        </p:spPr>
        <p:txBody>
          <a:bodyPr/>
          <a:lstStyle/>
          <a:p>
            <a:fld id="{0503CE10-F9D3-4072-A615-6A95AA0B7B65}" type="slidenum">
              <a:rPr lang="zh-CN" altLang="en-US" smtClean="0"/>
              <a:t>41</a:t>
            </a:fld>
            <a:endParaRPr lang="zh-CN" altLang="en-US" dirty="0"/>
          </a:p>
        </p:txBody>
      </p:sp>
      <p:sp>
        <p:nvSpPr>
          <p:cNvPr id="4" name="标题 3"/>
          <p:cNvSpPr>
            <a:spLocks noGrp="1"/>
          </p:cNvSpPr>
          <p:nvPr>
            <p:ph type="title"/>
          </p:nvPr>
        </p:nvSpPr>
        <p:spPr/>
        <p:txBody>
          <a:bodyPr/>
          <a:lstStyle/>
          <a:p>
            <a:r>
              <a:rPr kumimoji="1" lang="en-US" altLang="zh-CN" dirty="0" smtClean="0"/>
              <a:t>RFID</a:t>
            </a:r>
            <a:r>
              <a:rPr kumimoji="1" lang="zh-CN" altLang="en-US" dirty="0" smtClean="0"/>
              <a:t>技术分析</a:t>
            </a:r>
            <a:r>
              <a:rPr kumimoji="1" lang="zh-CN" altLang="zh-CN" dirty="0" smtClean="0"/>
              <a:t>：</a:t>
            </a:r>
            <a:r>
              <a:rPr kumimoji="1" lang="zh-CN" altLang="en-US" dirty="0" smtClean="0">
                <a:solidFill>
                  <a:srgbClr val="FFFF00"/>
                </a:solidFill>
              </a:rPr>
              <a:t>天线</a:t>
            </a:r>
            <a:endParaRPr kumimoji="1" lang="zh-CN" altLang="en-US" dirty="0">
              <a:solidFill>
                <a:srgbClr val="FFFF00"/>
              </a:solidFill>
            </a:endParaRPr>
          </a:p>
        </p:txBody>
      </p:sp>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55875" y="3870325"/>
            <a:ext cx="3857625" cy="27590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60443925"/>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animEffect transition="in" filter="fade">
                                      <p:cBhvr>
                                        <p:cTn id="11" dur="500"/>
                                        <p:tgtEl>
                                          <p:spTgt spid="2">
                                            <p:txEl>
                                              <p:pRg st="1" end="1"/>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50850" y="1702750"/>
            <a:ext cx="8540750" cy="2682875"/>
          </a:xfrm>
        </p:spPr>
        <p:txBody>
          <a:bodyPr>
            <a:noAutofit/>
          </a:bodyPr>
          <a:lstStyle/>
          <a:p>
            <a:pPr algn="just">
              <a:lnSpc>
                <a:spcPct val="150000"/>
              </a:lnSpc>
              <a:spcBef>
                <a:spcPts val="0"/>
              </a:spcBef>
              <a:buFont typeface="Wingdings" panose="05000000000000000000" pitchFamily="2" charset="2"/>
              <a:buChar char="n"/>
            </a:pPr>
            <a:r>
              <a:rPr lang="zh-CN" altLang="en-US" sz="2200" b="1" dirty="0" smtClean="0">
                <a:solidFill>
                  <a:srgbClr val="FF0000"/>
                </a:solidFill>
                <a:latin typeface="微软雅黑"/>
                <a:ea typeface="微软雅黑"/>
                <a:cs typeface="微软雅黑"/>
              </a:rPr>
              <a:t> 标签</a:t>
            </a:r>
            <a:r>
              <a:rPr lang="zh-CN" altLang="en-US" sz="2200" b="1" dirty="0">
                <a:solidFill>
                  <a:srgbClr val="FF0000"/>
                </a:solidFill>
                <a:latin typeface="微软雅黑"/>
                <a:ea typeface="微软雅黑"/>
                <a:cs typeface="微软雅黑"/>
              </a:rPr>
              <a:t>（</a:t>
            </a:r>
            <a:r>
              <a:rPr lang="en-US" altLang="zh-CN" sz="2200" b="1" dirty="0">
                <a:solidFill>
                  <a:srgbClr val="FF0000"/>
                </a:solidFill>
                <a:latin typeface="微软雅黑"/>
                <a:ea typeface="微软雅黑"/>
                <a:cs typeface="微软雅黑"/>
              </a:rPr>
              <a:t>Tag</a:t>
            </a:r>
            <a:r>
              <a:rPr lang="zh-CN" altLang="en-US" sz="2200" dirty="0">
                <a:solidFill>
                  <a:srgbClr val="C00000"/>
                </a:solidFill>
                <a:latin typeface="微软雅黑"/>
                <a:ea typeface="微软雅黑"/>
                <a:cs typeface="微软雅黑"/>
              </a:rPr>
              <a:t>）</a:t>
            </a:r>
            <a:r>
              <a:rPr lang="zh-CN" altLang="en-US" sz="2200" dirty="0">
                <a:latin typeface="微软雅黑"/>
                <a:ea typeface="微软雅黑"/>
                <a:cs typeface="微软雅黑"/>
              </a:rPr>
              <a:t>是由耦合元件、芯片及微型天线组成，每个标签内部存有唯一的电子编码，附着在物体上，用来标识目标对象</a:t>
            </a:r>
            <a:r>
              <a:rPr lang="zh-CN" altLang="en-US" sz="2200" dirty="0" smtClean="0">
                <a:latin typeface="微软雅黑"/>
                <a:ea typeface="微软雅黑"/>
                <a:cs typeface="微软雅黑"/>
              </a:rPr>
              <a:t>。</a:t>
            </a:r>
            <a:endParaRPr lang="en-US" altLang="zh-CN" sz="2200" dirty="0" smtClean="0">
              <a:latin typeface="微软雅黑"/>
              <a:ea typeface="微软雅黑"/>
              <a:cs typeface="微软雅黑"/>
            </a:endParaRPr>
          </a:p>
          <a:p>
            <a:pPr algn="just">
              <a:lnSpc>
                <a:spcPct val="150000"/>
              </a:lnSpc>
              <a:spcBef>
                <a:spcPts val="0"/>
              </a:spcBef>
              <a:buFont typeface="Wingdings" panose="05000000000000000000" pitchFamily="2" charset="2"/>
              <a:buChar char="n"/>
            </a:pPr>
            <a:r>
              <a:rPr lang="zh-CN" altLang="en-US" sz="2200" dirty="0" smtClean="0">
                <a:latin typeface="微软雅黑"/>
                <a:ea typeface="微软雅黑"/>
                <a:cs typeface="微软雅黑"/>
              </a:rPr>
              <a:t> 标签</a:t>
            </a:r>
            <a:r>
              <a:rPr lang="zh-CN" altLang="en-US" sz="2200" dirty="0">
                <a:latin typeface="微软雅黑"/>
                <a:ea typeface="微软雅黑"/>
                <a:cs typeface="微软雅黑"/>
              </a:rPr>
              <a:t>进入</a:t>
            </a:r>
            <a:r>
              <a:rPr lang="en-US" altLang="zh-CN" sz="2200" dirty="0">
                <a:latin typeface="微软雅黑"/>
                <a:ea typeface="微软雅黑"/>
                <a:cs typeface="微软雅黑"/>
              </a:rPr>
              <a:t>RFID</a:t>
            </a:r>
            <a:r>
              <a:rPr lang="zh-CN" altLang="en-US" sz="2200" dirty="0">
                <a:latin typeface="微软雅黑"/>
                <a:ea typeface="微软雅黑"/>
                <a:cs typeface="微软雅黑"/>
              </a:rPr>
              <a:t>阅读器扫描场以后，接收到阅读器发出的射频信号，凭借感应电流获得的能量发送出存储在芯片中的电子编码（</a:t>
            </a:r>
            <a:r>
              <a:rPr lang="zh-CN" altLang="en-US" sz="2200" b="1" dirty="0">
                <a:solidFill>
                  <a:srgbClr val="0033CC"/>
                </a:solidFill>
                <a:latin typeface="微软雅黑"/>
                <a:ea typeface="微软雅黑"/>
                <a:cs typeface="微软雅黑"/>
              </a:rPr>
              <a:t>被动式标签</a:t>
            </a:r>
            <a:r>
              <a:rPr lang="zh-CN" altLang="en-US" sz="2200" dirty="0">
                <a:latin typeface="微软雅黑"/>
                <a:ea typeface="微软雅黑"/>
                <a:cs typeface="微软雅黑"/>
              </a:rPr>
              <a:t>），或者主动发送某一频率的信号（</a:t>
            </a:r>
            <a:r>
              <a:rPr lang="zh-CN" altLang="en-US" sz="2200" b="1" dirty="0">
                <a:solidFill>
                  <a:srgbClr val="0033CC"/>
                </a:solidFill>
                <a:latin typeface="微软雅黑"/>
                <a:ea typeface="微软雅黑"/>
                <a:cs typeface="微软雅黑"/>
              </a:rPr>
              <a:t>主动式标签</a:t>
            </a:r>
            <a:r>
              <a:rPr lang="zh-CN" altLang="en-US" sz="2200" dirty="0">
                <a:latin typeface="微软雅黑"/>
                <a:ea typeface="微软雅黑"/>
                <a:cs typeface="微软雅黑"/>
              </a:rPr>
              <a:t>）</a:t>
            </a:r>
            <a:r>
              <a:rPr lang="zh-CN" altLang="en-US" sz="2200" dirty="0" smtClean="0">
                <a:latin typeface="微软雅黑"/>
                <a:ea typeface="微软雅黑"/>
                <a:cs typeface="微软雅黑"/>
              </a:rPr>
              <a:t>。</a:t>
            </a:r>
            <a:endParaRPr lang="zh-CN" altLang="en-US" sz="2200" dirty="0">
              <a:latin typeface="微软雅黑"/>
              <a:ea typeface="微软雅黑"/>
              <a:cs typeface="微软雅黑"/>
            </a:endParaRPr>
          </a:p>
        </p:txBody>
      </p:sp>
      <p:sp>
        <p:nvSpPr>
          <p:cNvPr id="3" name="幻灯片编号占位符 2"/>
          <p:cNvSpPr>
            <a:spLocks noGrp="1"/>
          </p:cNvSpPr>
          <p:nvPr>
            <p:ph type="sldNum" sz="quarter" idx="4294967295"/>
          </p:nvPr>
        </p:nvSpPr>
        <p:spPr>
          <a:xfrm>
            <a:off x="6553200" y="6400800"/>
            <a:ext cx="2133600" cy="320675"/>
          </a:xfrm>
        </p:spPr>
        <p:txBody>
          <a:bodyPr/>
          <a:lstStyle/>
          <a:p>
            <a:fld id="{0503CE10-F9D3-4072-A615-6A95AA0B7B65}" type="slidenum">
              <a:rPr lang="zh-CN" altLang="en-US" smtClean="0"/>
              <a:t>42</a:t>
            </a:fld>
            <a:endParaRPr lang="zh-CN" altLang="en-US" dirty="0"/>
          </a:p>
        </p:txBody>
      </p:sp>
      <p:sp>
        <p:nvSpPr>
          <p:cNvPr id="4" name="标题 3"/>
          <p:cNvSpPr>
            <a:spLocks noGrp="1"/>
          </p:cNvSpPr>
          <p:nvPr>
            <p:ph type="title"/>
          </p:nvPr>
        </p:nvSpPr>
        <p:spPr/>
        <p:txBody>
          <a:bodyPr/>
          <a:lstStyle/>
          <a:p>
            <a:r>
              <a:rPr kumimoji="1" lang="en-US" altLang="zh-CN" dirty="0" smtClean="0"/>
              <a:t>RFID</a:t>
            </a:r>
            <a:r>
              <a:rPr kumimoji="1" lang="zh-CN" altLang="en-US" dirty="0" smtClean="0"/>
              <a:t>技术分析：</a:t>
            </a:r>
            <a:r>
              <a:rPr kumimoji="1" lang="zh-CN" altLang="en-US" dirty="0" smtClean="0">
                <a:solidFill>
                  <a:srgbClr val="FFFF00"/>
                </a:solidFill>
              </a:rPr>
              <a:t>标签</a:t>
            </a:r>
            <a:endParaRPr kumimoji="1" lang="zh-CN" altLang="en-US" dirty="0">
              <a:solidFill>
                <a:srgbClr val="FFFF00"/>
              </a:solidFill>
            </a:endParaRPr>
          </a:p>
        </p:txBody>
      </p:sp>
      <p:pic>
        <p:nvPicPr>
          <p:cNvPr id="5" name="Picture 4" descr="http://www.harlandsimon.com/Images/tagInLabel.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1686" y="4498669"/>
            <a:ext cx="1779588" cy="13382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6" name="Picture 6" descr="http://www.gapintelligence.com/wp-content/uploads/2010/04/rfid-tag-in-hand.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37204" y="4498669"/>
            <a:ext cx="2019753" cy="13382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7" name="Picture 8" descr="http://www.eefocus.com/data/dictionary/68332/EPC-RFID-TAG.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29586" y="4683125"/>
            <a:ext cx="1822918" cy="11636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 name="Picture 10" descr="http://www.gaorfidassettracking.com/RFID_Asset_Tracking_Products/images/rfid_tag_865_115002.gi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19925" y="4375546"/>
            <a:ext cx="1666875" cy="167354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4940883"/>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animEffect transition="in" filter="fade">
                                      <p:cBhvr>
                                        <p:cTn id="11" dur="500"/>
                                        <p:tgtEl>
                                          <p:spTgt spid="2">
                                            <p:txEl>
                                              <p:pRg st="1" end="1"/>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23850" y="1533525"/>
            <a:ext cx="8667750" cy="5248275"/>
          </a:xfrm>
        </p:spPr>
        <p:txBody>
          <a:bodyPr>
            <a:noAutofit/>
          </a:bodyPr>
          <a:lstStyle/>
          <a:p>
            <a:pPr>
              <a:lnSpc>
                <a:spcPct val="150000"/>
              </a:lnSpc>
              <a:spcBef>
                <a:spcPts val="0"/>
              </a:spcBef>
              <a:buFont typeface="Wingdings" panose="05000000000000000000" pitchFamily="2" charset="2"/>
              <a:buChar char="n"/>
            </a:pPr>
            <a:r>
              <a:rPr lang="zh-CN" altLang="zh-CN" sz="2400" b="1" dirty="0" smtClean="0">
                <a:solidFill>
                  <a:srgbClr val="FF0000"/>
                </a:solidFill>
                <a:latin typeface="微软雅黑"/>
                <a:ea typeface="微软雅黑"/>
                <a:cs typeface="微软雅黑"/>
              </a:rPr>
              <a:t>体积</a:t>
            </a:r>
            <a:r>
              <a:rPr lang="zh-CN" altLang="zh-CN" sz="2400" b="1" dirty="0">
                <a:solidFill>
                  <a:srgbClr val="FF0000"/>
                </a:solidFill>
                <a:latin typeface="微软雅黑"/>
                <a:ea typeface="微软雅黑"/>
                <a:cs typeface="微软雅黑"/>
              </a:rPr>
              <a:t>小且形状多样：</a:t>
            </a:r>
            <a:r>
              <a:rPr lang="en-US" altLang="zh-CN" sz="2000" dirty="0">
                <a:latin typeface="微软雅黑"/>
                <a:ea typeface="微软雅黑"/>
                <a:cs typeface="微软雅黑"/>
              </a:rPr>
              <a:t>RFID</a:t>
            </a:r>
            <a:r>
              <a:rPr lang="zh-CN" altLang="zh-CN" sz="2000" dirty="0">
                <a:latin typeface="微软雅黑"/>
                <a:ea typeface="微软雅黑"/>
                <a:cs typeface="微软雅黑"/>
              </a:rPr>
              <a:t>标签在读取上并不受尺寸大小与形状限制，不需要为了读取精度而配合纸张的固定尺寸和印刷品质</a:t>
            </a:r>
            <a:r>
              <a:rPr lang="zh-CN" altLang="zh-CN" sz="2000" dirty="0" smtClean="0">
                <a:latin typeface="微软雅黑"/>
                <a:ea typeface="微软雅黑"/>
                <a:cs typeface="微软雅黑"/>
              </a:rPr>
              <a:t>。</a:t>
            </a:r>
            <a:endParaRPr lang="zh-CN" altLang="zh-CN" sz="2000" dirty="0">
              <a:latin typeface="微软雅黑"/>
              <a:ea typeface="微软雅黑"/>
              <a:cs typeface="微软雅黑"/>
            </a:endParaRPr>
          </a:p>
          <a:p>
            <a:pPr>
              <a:lnSpc>
                <a:spcPct val="150000"/>
              </a:lnSpc>
              <a:spcBef>
                <a:spcPts val="0"/>
              </a:spcBef>
              <a:buFont typeface="Wingdings" panose="05000000000000000000" pitchFamily="2" charset="2"/>
              <a:buChar char="n"/>
            </a:pPr>
            <a:r>
              <a:rPr lang="zh-CN" altLang="zh-CN" sz="2400" b="1" dirty="0">
                <a:solidFill>
                  <a:srgbClr val="FF0000"/>
                </a:solidFill>
                <a:latin typeface="微软雅黑"/>
                <a:ea typeface="微软雅黑"/>
                <a:cs typeface="微软雅黑"/>
              </a:rPr>
              <a:t>环境</a:t>
            </a:r>
            <a:r>
              <a:rPr lang="zh-CN" altLang="en-US" sz="2400" b="1" dirty="0">
                <a:solidFill>
                  <a:srgbClr val="FF0000"/>
                </a:solidFill>
                <a:latin typeface="微软雅黑"/>
                <a:ea typeface="微软雅黑"/>
                <a:cs typeface="微软雅黑"/>
              </a:rPr>
              <a:t>适应</a:t>
            </a:r>
            <a:r>
              <a:rPr lang="zh-CN" altLang="zh-CN" sz="2400" b="1" dirty="0">
                <a:solidFill>
                  <a:srgbClr val="FF0000"/>
                </a:solidFill>
                <a:latin typeface="微软雅黑"/>
                <a:ea typeface="微软雅黑"/>
                <a:cs typeface="微软雅黑"/>
              </a:rPr>
              <a:t>性</a:t>
            </a:r>
            <a:r>
              <a:rPr lang="zh-CN" altLang="en-US" sz="2400" b="1" dirty="0">
                <a:solidFill>
                  <a:srgbClr val="FF0000"/>
                </a:solidFill>
                <a:latin typeface="微软雅黑"/>
                <a:ea typeface="微软雅黑"/>
                <a:cs typeface="微软雅黑"/>
              </a:rPr>
              <a:t>：</a:t>
            </a:r>
            <a:r>
              <a:rPr lang="zh-CN" altLang="zh-CN" sz="2000" dirty="0">
                <a:latin typeface="微软雅黑"/>
                <a:ea typeface="微软雅黑"/>
                <a:cs typeface="微软雅黑"/>
              </a:rPr>
              <a:t>纸张容易被污染而影响识别。但</a:t>
            </a:r>
            <a:r>
              <a:rPr lang="en-US" altLang="zh-CN" sz="2000" dirty="0">
                <a:latin typeface="微软雅黑"/>
                <a:ea typeface="微软雅黑"/>
                <a:cs typeface="微软雅黑"/>
              </a:rPr>
              <a:t>RFID</a:t>
            </a:r>
            <a:r>
              <a:rPr lang="zh-CN" altLang="zh-CN" sz="2000" dirty="0">
                <a:latin typeface="微软雅黑"/>
                <a:ea typeface="微软雅黑"/>
                <a:cs typeface="微软雅黑"/>
              </a:rPr>
              <a:t>对水、油等物质却有极强的抗污性。另外，即使在黑暗的环境中，</a:t>
            </a:r>
            <a:r>
              <a:rPr lang="en-US" altLang="zh-CN" sz="2000" dirty="0">
                <a:latin typeface="微软雅黑"/>
                <a:ea typeface="微软雅黑"/>
                <a:cs typeface="微软雅黑"/>
              </a:rPr>
              <a:t>RFID</a:t>
            </a:r>
            <a:r>
              <a:rPr lang="zh-CN" altLang="zh-CN" sz="2000" dirty="0">
                <a:latin typeface="微软雅黑"/>
                <a:ea typeface="微软雅黑"/>
                <a:cs typeface="微软雅黑"/>
              </a:rPr>
              <a:t>标签也能够被读取</a:t>
            </a:r>
            <a:r>
              <a:rPr lang="zh-CN" altLang="zh-CN" sz="2000" dirty="0" smtClean="0">
                <a:latin typeface="微软雅黑"/>
                <a:ea typeface="微软雅黑"/>
                <a:cs typeface="微软雅黑"/>
              </a:rPr>
              <a:t>。</a:t>
            </a:r>
            <a:endParaRPr lang="zh-CN" altLang="zh-CN" sz="2000" dirty="0">
              <a:latin typeface="微软雅黑"/>
              <a:ea typeface="微软雅黑"/>
              <a:cs typeface="微软雅黑"/>
            </a:endParaRPr>
          </a:p>
          <a:p>
            <a:pPr>
              <a:lnSpc>
                <a:spcPct val="150000"/>
              </a:lnSpc>
              <a:spcBef>
                <a:spcPts val="0"/>
              </a:spcBef>
              <a:buFont typeface="Wingdings" panose="05000000000000000000" pitchFamily="2" charset="2"/>
              <a:buChar char="n"/>
            </a:pPr>
            <a:r>
              <a:rPr lang="zh-CN" altLang="zh-CN" sz="2400" b="1" dirty="0">
                <a:solidFill>
                  <a:srgbClr val="FF0000"/>
                </a:solidFill>
                <a:latin typeface="微软雅黑"/>
                <a:ea typeface="微软雅黑"/>
                <a:cs typeface="微软雅黑"/>
              </a:rPr>
              <a:t>可重复使用</a:t>
            </a:r>
            <a:r>
              <a:rPr lang="zh-CN" altLang="en-US" sz="2400" b="1" dirty="0">
                <a:solidFill>
                  <a:srgbClr val="FF0000"/>
                </a:solidFill>
                <a:latin typeface="微软雅黑"/>
                <a:ea typeface="微软雅黑"/>
                <a:cs typeface="微软雅黑"/>
              </a:rPr>
              <a:t>：</a:t>
            </a:r>
            <a:r>
              <a:rPr lang="zh-CN" altLang="zh-CN" sz="2000" dirty="0">
                <a:latin typeface="微软雅黑"/>
                <a:ea typeface="微软雅黑"/>
                <a:cs typeface="微软雅黑"/>
              </a:rPr>
              <a:t>标签具有读写功能，电子数据可被反复覆盖，因此可以被回收而重复使用</a:t>
            </a:r>
            <a:r>
              <a:rPr lang="zh-CN" altLang="zh-CN" sz="2000" dirty="0" smtClean="0">
                <a:latin typeface="微软雅黑"/>
                <a:ea typeface="微软雅黑"/>
                <a:cs typeface="微软雅黑"/>
              </a:rPr>
              <a:t>。</a:t>
            </a:r>
            <a:endParaRPr lang="zh-CN" altLang="zh-CN" sz="2000" dirty="0">
              <a:latin typeface="微软雅黑"/>
              <a:ea typeface="微软雅黑"/>
              <a:cs typeface="微软雅黑"/>
            </a:endParaRPr>
          </a:p>
          <a:p>
            <a:pPr>
              <a:lnSpc>
                <a:spcPct val="150000"/>
              </a:lnSpc>
              <a:spcBef>
                <a:spcPts val="0"/>
              </a:spcBef>
              <a:buFont typeface="Wingdings" panose="05000000000000000000" pitchFamily="2" charset="2"/>
              <a:buChar char="n"/>
            </a:pPr>
            <a:r>
              <a:rPr lang="zh-CN" altLang="zh-CN" sz="2400" b="1" dirty="0">
                <a:solidFill>
                  <a:srgbClr val="FF0000"/>
                </a:solidFill>
                <a:latin typeface="微软雅黑"/>
                <a:ea typeface="微软雅黑"/>
                <a:cs typeface="微软雅黑"/>
              </a:rPr>
              <a:t>穿透性强：</a:t>
            </a:r>
            <a:r>
              <a:rPr lang="zh-CN" altLang="zh-CN" sz="2000" dirty="0">
                <a:latin typeface="微软雅黑"/>
                <a:ea typeface="微软雅黑"/>
                <a:cs typeface="微软雅黑"/>
              </a:rPr>
              <a:t>标签在被纸张、木材和塑料等非金属或非透明的材质包裹的情况下也可以进行穿透性通讯</a:t>
            </a:r>
            <a:r>
              <a:rPr lang="zh-CN" altLang="zh-CN" sz="2000" dirty="0" smtClean="0">
                <a:latin typeface="微软雅黑"/>
                <a:ea typeface="微软雅黑"/>
                <a:cs typeface="微软雅黑"/>
              </a:rPr>
              <a:t>。</a:t>
            </a:r>
            <a:endParaRPr lang="zh-CN" altLang="zh-CN" sz="2000" dirty="0">
              <a:latin typeface="微软雅黑"/>
              <a:ea typeface="微软雅黑"/>
              <a:cs typeface="微软雅黑"/>
            </a:endParaRPr>
          </a:p>
          <a:p>
            <a:pPr>
              <a:lnSpc>
                <a:spcPct val="150000"/>
              </a:lnSpc>
              <a:spcBef>
                <a:spcPts val="0"/>
              </a:spcBef>
              <a:buFont typeface="Wingdings" panose="05000000000000000000" pitchFamily="2" charset="2"/>
              <a:buChar char="n"/>
            </a:pPr>
            <a:r>
              <a:rPr lang="zh-CN" altLang="zh-CN" sz="2400" b="1" dirty="0">
                <a:solidFill>
                  <a:srgbClr val="FF0000"/>
                </a:solidFill>
                <a:latin typeface="微软雅黑"/>
                <a:ea typeface="微软雅黑"/>
                <a:cs typeface="微软雅黑"/>
              </a:rPr>
              <a:t>数据安全性：</a:t>
            </a:r>
            <a:r>
              <a:rPr lang="zh-CN" altLang="zh-CN" sz="2000" dirty="0">
                <a:latin typeface="微软雅黑"/>
                <a:ea typeface="微软雅黑"/>
                <a:cs typeface="微软雅黑"/>
              </a:rPr>
              <a:t>标签内的数据通过</a:t>
            </a:r>
            <a:r>
              <a:rPr lang="zh-CN" altLang="zh-CN" sz="2000" b="1" dirty="0">
                <a:solidFill>
                  <a:srgbClr val="0033CC"/>
                </a:solidFill>
                <a:latin typeface="微软雅黑"/>
                <a:ea typeface="微软雅黑"/>
                <a:cs typeface="微软雅黑"/>
              </a:rPr>
              <a:t>循环冗余校验</a:t>
            </a:r>
            <a:r>
              <a:rPr lang="zh-CN" altLang="zh-CN" sz="2000" dirty="0">
                <a:latin typeface="微软雅黑"/>
                <a:ea typeface="微软雅黑"/>
                <a:cs typeface="微软雅黑"/>
              </a:rPr>
              <a:t>的方法来保证标签发送的数据准确性。</a:t>
            </a:r>
            <a:endParaRPr lang="zh-CN" altLang="en-US" sz="2000" dirty="0">
              <a:latin typeface="微软雅黑"/>
              <a:ea typeface="微软雅黑"/>
              <a:cs typeface="微软雅黑"/>
            </a:endParaRPr>
          </a:p>
          <a:p>
            <a:pPr>
              <a:lnSpc>
                <a:spcPct val="150000"/>
              </a:lnSpc>
              <a:spcBef>
                <a:spcPts val="0"/>
              </a:spcBef>
              <a:buFont typeface="Wingdings" panose="05000000000000000000" pitchFamily="2" charset="2"/>
              <a:buChar char="n"/>
            </a:pPr>
            <a:endParaRPr kumimoji="1" lang="zh-CN" altLang="en-US" dirty="0">
              <a:latin typeface="微软雅黑"/>
              <a:ea typeface="微软雅黑"/>
              <a:cs typeface="微软雅黑"/>
            </a:endParaRPr>
          </a:p>
        </p:txBody>
      </p:sp>
      <p:sp>
        <p:nvSpPr>
          <p:cNvPr id="3" name="幻灯片编号占位符 2"/>
          <p:cNvSpPr>
            <a:spLocks noGrp="1"/>
          </p:cNvSpPr>
          <p:nvPr>
            <p:ph type="sldNum" sz="quarter" idx="4294967295"/>
          </p:nvPr>
        </p:nvSpPr>
        <p:spPr>
          <a:xfrm>
            <a:off x="6553200" y="6400800"/>
            <a:ext cx="2133600" cy="320675"/>
          </a:xfrm>
        </p:spPr>
        <p:txBody>
          <a:bodyPr/>
          <a:lstStyle/>
          <a:p>
            <a:fld id="{0503CE10-F9D3-4072-A615-6A95AA0B7B65}" type="slidenum">
              <a:rPr lang="zh-CN" altLang="en-US" smtClean="0"/>
              <a:t>43</a:t>
            </a:fld>
            <a:endParaRPr lang="zh-CN" altLang="en-US" dirty="0"/>
          </a:p>
        </p:txBody>
      </p:sp>
      <p:sp>
        <p:nvSpPr>
          <p:cNvPr id="4" name="标题 3"/>
          <p:cNvSpPr>
            <a:spLocks noGrp="1"/>
          </p:cNvSpPr>
          <p:nvPr>
            <p:ph type="title"/>
          </p:nvPr>
        </p:nvSpPr>
        <p:spPr>
          <a:xfrm>
            <a:off x="914400" y="528321"/>
            <a:ext cx="7153276" cy="995679"/>
          </a:xfrm>
        </p:spPr>
        <p:txBody>
          <a:bodyPr/>
          <a:lstStyle/>
          <a:p>
            <a:r>
              <a:rPr kumimoji="1" lang="en-US" altLang="zh-CN" dirty="0" smtClean="0">
                <a:solidFill>
                  <a:srgbClr val="FFFF00"/>
                </a:solidFill>
              </a:rPr>
              <a:t>RFID</a:t>
            </a:r>
            <a:r>
              <a:rPr kumimoji="1" lang="zh-CN" altLang="en-US" dirty="0" smtClean="0">
                <a:solidFill>
                  <a:srgbClr val="FFFF00"/>
                </a:solidFill>
              </a:rPr>
              <a:t>标签与条形码相比的优点</a:t>
            </a:r>
            <a:endParaRPr kumimoji="1" lang="zh-CN" altLang="en-US" dirty="0">
              <a:solidFill>
                <a:srgbClr val="FFFF00"/>
              </a:solidFill>
            </a:endParaRPr>
          </a:p>
        </p:txBody>
      </p:sp>
    </p:spTree>
    <p:extLst>
      <p:ext uri="{BB962C8B-B14F-4D97-AF65-F5344CB8AC3E}">
        <p14:creationId xmlns:p14="http://schemas.microsoft.com/office/powerpoint/2010/main" val="2694354087"/>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Effect transition="in" filter="fade">
                                      <p:cBhvr>
                                        <p:cTn id="13" dur="500"/>
                                        <p:tgtEl>
                                          <p:spTgt spid="2">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2">
                                            <p:txEl>
                                              <p:pRg st="3" end="3"/>
                                            </p:txEl>
                                          </p:spTgt>
                                        </p:tgtEl>
                                        <p:attrNameLst>
                                          <p:attrName>style.visibility</p:attrName>
                                        </p:attrNameLst>
                                      </p:cBhvr>
                                      <p:to>
                                        <p:strVal val="visible"/>
                                      </p:to>
                                    </p:set>
                                    <p:animEffect transition="in" filter="fade">
                                      <p:cBhvr>
                                        <p:cTn id="16" dur="500"/>
                                        <p:tgtEl>
                                          <p:spTgt spid="2">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animEffect transition="in" filter="fade">
                                      <p:cBhvr>
                                        <p:cTn id="19" dur="500"/>
                                        <p:tgtEl>
                                          <p:spTgt spid="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628650" y="1495424"/>
            <a:ext cx="7886700" cy="5089527"/>
          </a:xfrm>
        </p:spPr>
        <p:txBody>
          <a:bodyPr>
            <a:noAutofit/>
          </a:bodyPr>
          <a:lstStyle/>
          <a:p>
            <a:pPr>
              <a:lnSpc>
                <a:spcPct val="150000"/>
              </a:lnSpc>
              <a:spcBef>
                <a:spcPts val="0"/>
              </a:spcBef>
              <a:buFont typeface="Wingdings" panose="05000000000000000000" pitchFamily="2" charset="2"/>
              <a:buChar char="n"/>
            </a:pPr>
            <a:r>
              <a:rPr lang="en-US" altLang="zh-CN" sz="2200" b="1" dirty="0" smtClean="0">
                <a:solidFill>
                  <a:srgbClr val="FF0000"/>
                </a:solidFill>
                <a:latin typeface="微软雅黑"/>
                <a:ea typeface="微软雅黑"/>
                <a:cs typeface="微软雅黑"/>
              </a:rPr>
              <a:t> </a:t>
            </a:r>
            <a:r>
              <a:rPr lang="zh-CN" altLang="zh-CN" sz="2200" b="1" dirty="0" smtClean="0">
                <a:solidFill>
                  <a:srgbClr val="FF0000"/>
                </a:solidFill>
                <a:latin typeface="微软雅黑"/>
                <a:ea typeface="微软雅黑"/>
                <a:cs typeface="微软雅黑"/>
              </a:rPr>
              <a:t>电</a:t>
            </a:r>
            <a:r>
              <a:rPr lang="zh-CN" altLang="zh-CN" sz="2200" b="1" dirty="0">
                <a:solidFill>
                  <a:srgbClr val="FF0000"/>
                </a:solidFill>
                <a:latin typeface="微软雅黑"/>
                <a:ea typeface="微软雅黑"/>
                <a:cs typeface="微软雅黑"/>
              </a:rPr>
              <a:t>可擦可编程只读存储器（</a:t>
            </a:r>
            <a:r>
              <a:rPr lang="en-US" altLang="zh-CN" sz="2200" b="1" dirty="0">
                <a:solidFill>
                  <a:srgbClr val="FF0000"/>
                </a:solidFill>
                <a:latin typeface="微软雅黑"/>
                <a:ea typeface="微软雅黑"/>
                <a:cs typeface="微软雅黑"/>
              </a:rPr>
              <a:t>EEPROM</a:t>
            </a:r>
            <a:r>
              <a:rPr lang="zh-CN" altLang="zh-CN" sz="2200" dirty="0">
                <a:latin typeface="微软雅黑"/>
                <a:ea typeface="微软雅黑"/>
                <a:cs typeface="微软雅黑"/>
              </a:rPr>
              <a:t>）：一般射频识别系统主要采用</a:t>
            </a:r>
            <a:r>
              <a:rPr lang="en-US" altLang="zh-CN" sz="2200" dirty="0">
                <a:latin typeface="微软雅黑"/>
                <a:ea typeface="微软雅黑"/>
                <a:cs typeface="微软雅黑"/>
              </a:rPr>
              <a:t>EEPROM</a:t>
            </a:r>
            <a:r>
              <a:rPr lang="zh-CN" altLang="zh-CN" sz="2200" dirty="0">
                <a:latin typeface="微软雅黑"/>
                <a:ea typeface="微软雅黑"/>
                <a:cs typeface="微软雅黑"/>
              </a:rPr>
              <a:t>方式。这种方式的缺点是写入过程中的功耗消耗很大，使用寿命一般为</a:t>
            </a:r>
            <a:r>
              <a:rPr lang="en-US" altLang="zh-CN" sz="2200" dirty="0">
                <a:latin typeface="微软雅黑"/>
                <a:ea typeface="微软雅黑"/>
                <a:cs typeface="微软雅黑"/>
              </a:rPr>
              <a:t>100,000</a:t>
            </a:r>
            <a:r>
              <a:rPr lang="zh-CN" altLang="zh-CN" sz="2200" dirty="0" smtClean="0">
                <a:latin typeface="微软雅黑"/>
                <a:ea typeface="微软雅黑"/>
                <a:cs typeface="微软雅黑"/>
              </a:rPr>
              <a:t>次</a:t>
            </a:r>
            <a:r>
              <a:rPr lang="zh-CN" altLang="en-US" sz="2200" dirty="0" smtClean="0">
                <a:latin typeface="微软雅黑"/>
                <a:ea typeface="微软雅黑"/>
                <a:cs typeface="微软雅黑"/>
              </a:rPr>
              <a:t>。</a:t>
            </a:r>
            <a:endParaRPr lang="zh-CN" altLang="zh-CN" sz="2200" dirty="0">
              <a:latin typeface="微软雅黑"/>
              <a:ea typeface="微软雅黑"/>
              <a:cs typeface="微软雅黑"/>
            </a:endParaRPr>
          </a:p>
          <a:p>
            <a:pPr>
              <a:lnSpc>
                <a:spcPct val="150000"/>
              </a:lnSpc>
              <a:spcBef>
                <a:spcPts val="0"/>
              </a:spcBef>
              <a:buFont typeface="Wingdings" panose="05000000000000000000" pitchFamily="2" charset="2"/>
              <a:buChar char="n"/>
            </a:pPr>
            <a:r>
              <a:rPr lang="en-US" altLang="zh-CN" sz="2200" b="1" dirty="0">
                <a:solidFill>
                  <a:srgbClr val="FF0000"/>
                </a:solidFill>
                <a:latin typeface="微软雅黑"/>
                <a:ea typeface="微软雅黑"/>
                <a:cs typeface="微软雅黑"/>
              </a:rPr>
              <a:t> </a:t>
            </a:r>
            <a:r>
              <a:rPr lang="zh-CN" altLang="zh-CN" sz="2200" b="1" dirty="0">
                <a:solidFill>
                  <a:srgbClr val="FF0000"/>
                </a:solidFill>
                <a:latin typeface="微软雅黑"/>
                <a:ea typeface="微软雅黑"/>
                <a:cs typeface="微软雅黑"/>
              </a:rPr>
              <a:t>铁电随机存取存储器（</a:t>
            </a:r>
            <a:r>
              <a:rPr lang="en-US" altLang="zh-CN" sz="2200" b="1" dirty="0" smtClean="0">
                <a:solidFill>
                  <a:srgbClr val="FF0000"/>
                </a:solidFill>
                <a:latin typeface="微软雅黑"/>
                <a:ea typeface="微软雅黑"/>
                <a:cs typeface="微软雅黑"/>
              </a:rPr>
              <a:t>FRAM</a:t>
            </a:r>
            <a:r>
              <a:rPr lang="zh-CN" altLang="en-US" sz="2200" b="1" dirty="0" smtClean="0">
                <a:solidFill>
                  <a:srgbClr val="FF0000"/>
                </a:solidFill>
                <a:latin typeface="微软雅黑"/>
                <a:ea typeface="微软雅黑"/>
                <a:cs typeface="微软雅黑"/>
              </a:rPr>
              <a:t>，</a:t>
            </a:r>
            <a:r>
              <a:rPr lang="en-US" altLang="zh-CN" sz="2200" b="1" dirty="0">
                <a:solidFill>
                  <a:srgbClr val="FF0000"/>
                </a:solidFill>
                <a:latin typeface="微软雅黑"/>
                <a:ea typeface="微软雅黑"/>
                <a:cs typeface="微软雅黑"/>
              </a:rPr>
              <a:t>ferroelectric RAM</a:t>
            </a:r>
            <a:r>
              <a:rPr lang="zh-CN" altLang="zh-CN" sz="2200" b="1" dirty="0" smtClean="0">
                <a:solidFill>
                  <a:srgbClr val="FF0000"/>
                </a:solidFill>
                <a:latin typeface="微软雅黑"/>
                <a:ea typeface="微软雅黑"/>
                <a:cs typeface="微软雅黑"/>
              </a:rPr>
              <a:t>）</a:t>
            </a:r>
            <a:r>
              <a:rPr lang="en-US" altLang="zh-CN" sz="2200" dirty="0">
                <a:latin typeface="微软雅黑"/>
                <a:ea typeface="微软雅黑"/>
                <a:cs typeface="微软雅黑"/>
              </a:rPr>
              <a:t>:  </a:t>
            </a:r>
            <a:r>
              <a:rPr lang="zh-CN" altLang="zh-CN" sz="2200" dirty="0">
                <a:latin typeface="微软雅黑"/>
                <a:ea typeface="微软雅黑"/>
                <a:cs typeface="微软雅黑"/>
              </a:rPr>
              <a:t>与</a:t>
            </a:r>
            <a:r>
              <a:rPr lang="en-US" altLang="zh-CN" sz="2200" dirty="0">
                <a:latin typeface="微软雅黑"/>
                <a:ea typeface="微软雅黑"/>
                <a:cs typeface="微软雅黑"/>
              </a:rPr>
              <a:t>EEPROM</a:t>
            </a:r>
            <a:r>
              <a:rPr lang="zh-CN" altLang="zh-CN" sz="2200" dirty="0">
                <a:latin typeface="微软雅黑"/>
                <a:ea typeface="微软雅黑"/>
                <a:cs typeface="微软雅黑"/>
              </a:rPr>
              <a:t>相比，</a:t>
            </a:r>
            <a:r>
              <a:rPr lang="en-US" altLang="zh-CN" sz="2200" dirty="0">
                <a:latin typeface="微软雅黑"/>
                <a:ea typeface="微软雅黑"/>
                <a:cs typeface="微软雅黑"/>
              </a:rPr>
              <a:t>FRAM</a:t>
            </a:r>
            <a:r>
              <a:rPr lang="zh-CN" altLang="zh-CN" sz="2200" dirty="0">
                <a:latin typeface="微软雅黑"/>
                <a:ea typeface="微软雅黑"/>
                <a:cs typeface="微软雅黑"/>
              </a:rPr>
              <a:t>的写入功耗消耗减小</a:t>
            </a:r>
            <a:r>
              <a:rPr lang="en-US" altLang="zh-CN" sz="2200" dirty="0">
                <a:latin typeface="微软雅黑"/>
                <a:ea typeface="微软雅黑"/>
                <a:cs typeface="微软雅黑"/>
              </a:rPr>
              <a:t>100</a:t>
            </a:r>
            <a:r>
              <a:rPr lang="zh-CN" altLang="zh-CN" sz="2200" dirty="0">
                <a:latin typeface="微软雅黑"/>
                <a:ea typeface="微软雅黑"/>
                <a:cs typeface="微软雅黑"/>
              </a:rPr>
              <a:t>倍，写入时间甚至缩短</a:t>
            </a:r>
            <a:r>
              <a:rPr lang="en-US" altLang="zh-CN" sz="2200" dirty="0">
                <a:latin typeface="微软雅黑"/>
                <a:ea typeface="微软雅黑"/>
                <a:cs typeface="微软雅黑"/>
              </a:rPr>
              <a:t>1000</a:t>
            </a:r>
            <a:r>
              <a:rPr lang="zh-CN" altLang="zh-CN" sz="2200" dirty="0">
                <a:latin typeface="微软雅黑"/>
                <a:ea typeface="微软雅黑"/>
                <a:cs typeface="微软雅黑"/>
              </a:rPr>
              <a:t>倍。</a:t>
            </a:r>
            <a:r>
              <a:rPr lang="en-US" altLang="zh-CN" sz="2200" dirty="0">
                <a:latin typeface="微软雅黑"/>
                <a:ea typeface="微软雅黑"/>
                <a:cs typeface="微软雅黑"/>
              </a:rPr>
              <a:t>FRAM</a:t>
            </a:r>
            <a:r>
              <a:rPr lang="zh-CN" altLang="zh-CN" sz="2200" dirty="0">
                <a:latin typeface="微软雅黑"/>
                <a:ea typeface="微软雅黑"/>
                <a:cs typeface="微软雅黑"/>
              </a:rPr>
              <a:t>属于非易失类存储器。然而，</a:t>
            </a:r>
            <a:r>
              <a:rPr lang="en-US" altLang="zh-CN" sz="2200" dirty="0">
                <a:latin typeface="微软雅黑"/>
                <a:ea typeface="微软雅黑"/>
                <a:cs typeface="微软雅黑"/>
              </a:rPr>
              <a:t>FRAM</a:t>
            </a:r>
            <a:r>
              <a:rPr lang="zh-CN" altLang="zh-CN" sz="2200" dirty="0">
                <a:latin typeface="微软雅黑"/>
                <a:ea typeface="微软雅黑"/>
                <a:cs typeface="微软雅黑"/>
              </a:rPr>
              <a:t>由于生产方面的问题至今未获得广泛应用</a:t>
            </a:r>
            <a:r>
              <a:rPr lang="zh-CN" altLang="zh-CN" sz="2200" dirty="0" smtClean="0">
                <a:latin typeface="微软雅黑"/>
                <a:ea typeface="微软雅黑"/>
                <a:cs typeface="微软雅黑"/>
              </a:rPr>
              <a:t>。</a:t>
            </a:r>
            <a:endParaRPr lang="zh-CN" altLang="zh-CN" sz="2200" dirty="0">
              <a:latin typeface="微软雅黑"/>
              <a:ea typeface="微软雅黑"/>
              <a:cs typeface="微软雅黑"/>
            </a:endParaRPr>
          </a:p>
          <a:p>
            <a:pPr>
              <a:lnSpc>
                <a:spcPct val="150000"/>
              </a:lnSpc>
              <a:spcBef>
                <a:spcPts val="0"/>
              </a:spcBef>
              <a:buFont typeface="Wingdings" panose="05000000000000000000" pitchFamily="2" charset="2"/>
              <a:buChar char="n"/>
            </a:pPr>
            <a:r>
              <a:rPr lang="en-US" altLang="zh-CN" sz="2200" dirty="0" smtClean="0">
                <a:solidFill>
                  <a:srgbClr val="C00000"/>
                </a:solidFill>
                <a:latin typeface="微软雅黑"/>
                <a:ea typeface="微软雅黑"/>
                <a:cs typeface="微软雅黑"/>
              </a:rPr>
              <a:t> </a:t>
            </a:r>
            <a:r>
              <a:rPr lang="zh-CN" altLang="zh-CN" sz="2200" b="1" dirty="0">
                <a:solidFill>
                  <a:srgbClr val="FF0000"/>
                </a:solidFill>
                <a:latin typeface="微软雅黑"/>
                <a:ea typeface="微软雅黑"/>
                <a:cs typeface="微软雅黑"/>
              </a:rPr>
              <a:t>静态随机存取存储器（</a:t>
            </a:r>
            <a:r>
              <a:rPr lang="en-US" altLang="zh-CN" sz="2200" b="1" dirty="0" smtClean="0">
                <a:solidFill>
                  <a:srgbClr val="FF0000"/>
                </a:solidFill>
                <a:latin typeface="微软雅黑"/>
                <a:ea typeface="微软雅黑"/>
                <a:cs typeface="微软雅黑"/>
              </a:rPr>
              <a:t>SRAM</a:t>
            </a:r>
            <a:r>
              <a:rPr lang="zh-CN" altLang="en-US" sz="2200" b="1" dirty="0" smtClean="0">
                <a:solidFill>
                  <a:srgbClr val="FF0000"/>
                </a:solidFill>
                <a:latin typeface="微软雅黑"/>
                <a:ea typeface="微软雅黑"/>
                <a:cs typeface="微软雅黑"/>
              </a:rPr>
              <a:t>，</a:t>
            </a:r>
            <a:r>
              <a:rPr lang="en-US" altLang="zh-CN" sz="2200" b="1" dirty="0">
                <a:solidFill>
                  <a:srgbClr val="FF0000"/>
                </a:solidFill>
                <a:latin typeface="微软雅黑"/>
                <a:ea typeface="微软雅黑"/>
                <a:cs typeface="微软雅黑"/>
              </a:rPr>
              <a:t>Static Random-Access Memory</a:t>
            </a:r>
            <a:r>
              <a:rPr lang="zh-CN" altLang="zh-CN" sz="2200" b="1" dirty="0" smtClean="0">
                <a:solidFill>
                  <a:srgbClr val="FF0000"/>
                </a:solidFill>
                <a:latin typeface="微软雅黑"/>
                <a:ea typeface="微软雅黑"/>
                <a:cs typeface="微软雅黑"/>
              </a:rPr>
              <a:t>）</a:t>
            </a:r>
            <a:r>
              <a:rPr lang="en-US" altLang="zh-CN" sz="2200" dirty="0">
                <a:latin typeface="微软雅黑"/>
                <a:ea typeface="微软雅黑"/>
                <a:cs typeface="微软雅黑"/>
              </a:rPr>
              <a:t>:   SRAM</a:t>
            </a:r>
            <a:r>
              <a:rPr lang="zh-CN" altLang="zh-CN" sz="2200" dirty="0">
                <a:latin typeface="微软雅黑"/>
                <a:ea typeface="微软雅黑"/>
                <a:cs typeface="微软雅黑"/>
              </a:rPr>
              <a:t>能快速写入数据，适用于微波系统，但</a:t>
            </a:r>
            <a:r>
              <a:rPr lang="en-US" altLang="zh-CN" sz="2200" dirty="0">
                <a:latin typeface="微软雅黑"/>
                <a:ea typeface="微软雅黑"/>
                <a:cs typeface="微软雅黑"/>
              </a:rPr>
              <a:t>SRAM</a:t>
            </a:r>
            <a:r>
              <a:rPr lang="zh-CN" altLang="zh-CN" sz="2200" dirty="0">
                <a:latin typeface="微软雅黑"/>
                <a:ea typeface="微软雅黑"/>
                <a:cs typeface="微软雅黑"/>
              </a:rPr>
              <a:t>需要辅助电池不间断供电，才能保存数据。</a:t>
            </a:r>
            <a:endParaRPr lang="zh-CN" altLang="en-US" sz="2200" dirty="0">
              <a:latin typeface="微软雅黑"/>
              <a:ea typeface="微软雅黑"/>
              <a:cs typeface="微软雅黑"/>
            </a:endParaRPr>
          </a:p>
          <a:p>
            <a:pPr>
              <a:lnSpc>
                <a:spcPct val="150000"/>
              </a:lnSpc>
              <a:spcBef>
                <a:spcPts val="0"/>
              </a:spcBef>
              <a:buFont typeface="Wingdings" panose="05000000000000000000" pitchFamily="2" charset="2"/>
              <a:buChar char="n"/>
            </a:pPr>
            <a:endParaRPr kumimoji="1" lang="zh-CN" altLang="en-US" sz="2200" dirty="0">
              <a:latin typeface="微软雅黑"/>
              <a:ea typeface="微软雅黑"/>
              <a:cs typeface="微软雅黑"/>
            </a:endParaRPr>
          </a:p>
        </p:txBody>
      </p:sp>
      <p:sp>
        <p:nvSpPr>
          <p:cNvPr id="3" name="幻灯片编号占位符 2"/>
          <p:cNvSpPr>
            <a:spLocks noGrp="1"/>
          </p:cNvSpPr>
          <p:nvPr>
            <p:ph type="sldNum" sz="quarter" idx="4294967295"/>
          </p:nvPr>
        </p:nvSpPr>
        <p:spPr>
          <a:xfrm>
            <a:off x="6553200" y="6400800"/>
            <a:ext cx="2133600" cy="320675"/>
          </a:xfrm>
        </p:spPr>
        <p:txBody>
          <a:bodyPr/>
          <a:lstStyle/>
          <a:p>
            <a:fld id="{0503CE10-F9D3-4072-A615-6A95AA0B7B65}" type="slidenum">
              <a:rPr lang="zh-CN" altLang="en-US" smtClean="0"/>
              <a:t>44</a:t>
            </a:fld>
            <a:endParaRPr lang="zh-CN" altLang="en-US" dirty="0"/>
          </a:p>
        </p:txBody>
      </p:sp>
      <p:sp>
        <p:nvSpPr>
          <p:cNvPr id="4" name="标题 3"/>
          <p:cNvSpPr>
            <a:spLocks noGrp="1"/>
          </p:cNvSpPr>
          <p:nvPr>
            <p:ph type="title"/>
          </p:nvPr>
        </p:nvSpPr>
        <p:spPr/>
        <p:txBody>
          <a:bodyPr/>
          <a:lstStyle/>
          <a:p>
            <a:r>
              <a:rPr kumimoji="1" lang="zh-CN" altLang="en-US" dirty="0" smtClean="0"/>
              <a:t>标签：</a:t>
            </a:r>
            <a:r>
              <a:rPr kumimoji="1" lang="zh-CN" altLang="en-US" dirty="0" smtClean="0">
                <a:solidFill>
                  <a:srgbClr val="FFFF00"/>
                </a:solidFill>
              </a:rPr>
              <a:t>数据存储方式</a:t>
            </a:r>
            <a:endParaRPr kumimoji="1" lang="zh-CN" altLang="en-US" dirty="0">
              <a:solidFill>
                <a:srgbClr val="FFFF00"/>
              </a:solidFill>
            </a:endParaRPr>
          </a:p>
        </p:txBody>
      </p:sp>
    </p:spTree>
    <p:extLst>
      <p:ext uri="{BB962C8B-B14F-4D97-AF65-F5344CB8AC3E}">
        <p14:creationId xmlns:p14="http://schemas.microsoft.com/office/powerpoint/2010/main" val="193001704"/>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76250" y="1416049"/>
            <a:ext cx="8210550" cy="5365751"/>
          </a:xfrm>
        </p:spPr>
        <p:txBody>
          <a:bodyPr>
            <a:noAutofit/>
          </a:bodyPr>
          <a:lstStyle/>
          <a:p>
            <a:pPr>
              <a:lnSpc>
                <a:spcPct val="150000"/>
              </a:lnSpc>
              <a:spcBef>
                <a:spcPts val="0"/>
              </a:spcBef>
              <a:buFont typeface="Wingdings" panose="05000000000000000000" pitchFamily="2" charset="2"/>
              <a:buChar char="n"/>
            </a:pPr>
            <a:r>
              <a:rPr lang="en-US" altLang="zh-CN" sz="2200" b="1" dirty="0" smtClean="0">
                <a:solidFill>
                  <a:srgbClr val="FF0000"/>
                </a:solidFill>
                <a:latin typeface="微软雅黑"/>
                <a:ea typeface="微软雅黑"/>
                <a:cs typeface="微软雅黑"/>
              </a:rPr>
              <a:t> </a:t>
            </a:r>
            <a:r>
              <a:rPr lang="zh-CN" altLang="zh-CN" sz="2200" b="1" dirty="0" smtClean="0">
                <a:solidFill>
                  <a:srgbClr val="FF0000"/>
                </a:solidFill>
                <a:latin typeface="微软雅黑"/>
                <a:ea typeface="微软雅黑"/>
                <a:cs typeface="微软雅黑"/>
              </a:rPr>
              <a:t>被动式</a:t>
            </a:r>
            <a:r>
              <a:rPr lang="zh-CN" altLang="zh-CN" sz="2200" b="1" dirty="0">
                <a:solidFill>
                  <a:srgbClr val="FF0000"/>
                </a:solidFill>
                <a:latin typeface="微软雅黑"/>
                <a:ea typeface="微软雅黑"/>
                <a:cs typeface="微软雅黑"/>
              </a:rPr>
              <a:t>标签（</a:t>
            </a:r>
            <a:r>
              <a:rPr lang="en-US" altLang="zh-CN" sz="2200" b="1" dirty="0">
                <a:solidFill>
                  <a:srgbClr val="FF0000"/>
                </a:solidFill>
                <a:latin typeface="微软雅黑"/>
                <a:ea typeface="微软雅黑"/>
                <a:cs typeface="微软雅黑"/>
              </a:rPr>
              <a:t>Passive Tag</a:t>
            </a:r>
            <a:r>
              <a:rPr lang="zh-CN" altLang="zh-CN" sz="2200" b="1" dirty="0">
                <a:solidFill>
                  <a:srgbClr val="FF0000"/>
                </a:solidFill>
                <a:latin typeface="微软雅黑"/>
                <a:ea typeface="微软雅黑"/>
                <a:cs typeface="微软雅黑"/>
              </a:rPr>
              <a:t>）</a:t>
            </a:r>
            <a:r>
              <a:rPr lang="zh-CN" altLang="zh-CN" sz="2200" dirty="0">
                <a:solidFill>
                  <a:srgbClr val="C00000"/>
                </a:solidFill>
                <a:latin typeface="微软雅黑"/>
                <a:ea typeface="微软雅黑"/>
                <a:cs typeface="微软雅黑"/>
              </a:rPr>
              <a:t>：</a:t>
            </a:r>
            <a:r>
              <a:rPr lang="zh-CN" altLang="zh-CN" sz="2000" dirty="0">
                <a:latin typeface="微软雅黑"/>
                <a:ea typeface="微软雅黑"/>
                <a:cs typeface="微软雅黑"/>
              </a:rPr>
              <a:t>因内部没有电源设备又被称为</a:t>
            </a:r>
            <a:r>
              <a:rPr lang="zh-CN" altLang="zh-CN" sz="2000" b="1" dirty="0">
                <a:solidFill>
                  <a:schemeClr val="tx2"/>
                </a:solidFill>
                <a:latin typeface="微软雅黑"/>
                <a:ea typeface="微软雅黑"/>
                <a:cs typeface="微软雅黑"/>
              </a:rPr>
              <a:t>无源标签</a:t>
            </a:r>
            <a:r>
              <a:rPr lang="zh-CN" altLang="zh-CN" sz="2000" dirty="0">
                <a:latin typeface="微软雅黑"/>
                <a:ea typeface="微软雅黑"/>
                <a:cs typeface="微软雅黑"/>
              </a:rPr>
              <a:t>。被动式标签内部的集成电路通过接收由阅读器发出的电磁波进行驱动，向阅读器发送数据</a:t>
            </a:r>
            <a:r>
              <a:rPr lang="zh-CN" altLang="zh-CN" sz="2000" dirty="0" smtClean="0">
                <a:latin typeface="微软雅黑"/>
                <a:ea typeface="微软雅黑"/>
                <a:cs typeface="微软雅黑"/>
              </a:rPr>
              <a:t>。</a:t>
            </a:r>
            <a:endParaRPr lang="en-US" altLang="zh-CN" sz="2000" dirty="0">
              <a:latin typeface="微软雅黑"/>
              <a:ea typeface="微软雅黑"/>
              <a:cs typeface="微软雅黑"/>
            </a:endParaRPr>
          </a:p>
          <a:p>
            <a:pPr>
              <a:lnSpc>
                <a:spcPct val="150000"/>
              </a:lnSpc>
              <a:spcBef>
                <a:spcPts val="0"/>
              </a:spcBef>
              <a:buFont typeface="Wingdings" panose="05000000000000000000" pitchFamily="2" charset="2"/>
              <a:buChar char="n"/>
            </a:pPr>
            <a:r>
              <a:rPr lang="zh-CN" altLang="en-US" sz="2200" b="1" dirty="0">
                <a:solidFill>
                  <a:srgbClr val="FF0000"/>
                </a:solidFill>
                <a:latin typeface="微软雅黑"/>
                <a:ea typeface="微软雅黑"/>
                <a:cs typeface="微软雅黑"/>
              </a:rPr>
              <a:t> 主动标签（</a:t>
            </a:r>
            <a:r>
              <a:rPr lang="en-US" altLang="zh-CN" sz="2200" b="1" dirty="0">
                <a:solidFill>
                  <a:srgbClr val="FF0000"/>
                </a:solidFill>
                <a:latin typeface="微软雅黑"/>
                <a:ea typeface="微软雅黑"/>
                <a:cs typeface="微软雅黑"/>
              </a:rPr>
              <a:t>Active Tag</a:t>
            </a:r>
            <a:r>
              <a:rPr lang="zh-CN" altLang="zh-CN" sz="2200" b="1" dirty="0">
                <a:solidFill>
                  <a:srgbClr val="FF0000"/>
                </a:solidFill>
                <a:latin typeface="微软雅黑"/>
                <a:ea typeface="微软雅黑"/>
                <a:cs typeface="微软雅黑"/>
              </a:rPr>
              <a:t>）</a:t>
            </a:r>
            <a:r>
              <a:rPr lang="zh-CN" altLang="en-US" sz="2200" b="1" dirty="0">
                <a:solidFill>
                  <a:srgbClr val="FF0000"/>
                </a:solidFill>
                <a:latin typeface="微软雅黑"/>
                <a:ea typeface="微软雅黑"/>
                <a:cs typeface="微软雅黑"/>
              </a:rPr>
              <a:t>：</a:t>
            </a:r>
            <a:r>
              <a:rPr lang="zh-CN" altLang="zh-CN" sz="2000" dirty="0" smtClean="0">
                <a:latin typeface="微软雅黑"/>
                <a:ea typeface="微软雅黑"/>
                <a:cs typeface="微软雅黑"/>
              </a:rPr>
              <a:t>因</a:t>
            </a:r>
            <a:r>
              <a:rPr lang="zh-CN" altLang="zh-CN" sz="2000" dirty="0">
                <a:latin typeface="微软雅黑"/>
                <a:ea typeface="微软雅黑"/>
                <a:cs typeface="微软雅黑"/>
              </a:rPr>
              <a:t>标签内部携带电源又被称为</a:t>
            </a:r>
            <a:r>
              <a:rPr lang="zh-CN" altLang="zh-CN" sz="2000" b="1" dirty="0">
                <a:solidFill>
                  <a:schemeClr val="tx2"/>
                </a:solidFill>
                <a:latin typeface="微软雅黑"/>
                <a:ea typeface="微软雅黑"/>
                <a:cs typeface="微软雅黑"/>
              </a:rPr>
              <a:t>有源标签</a:t>
            </a:r>
            <a:r>
              <a:rPr lang="zh-CN" altLang="zh-CN" sz="2000" dirty="0">
                <a:latin typeface="微软雅黑"/>
                <a:ea typeface="微软雅黑"/>
                <a:cs typeface="微软雅黑"/>
              </a:rPr>
              <a:t>。电源设备和与其相关的电路决定了主动式标签要比被动式标签体积大、价格昂贵。但主动标签通信距离更远，可达上百</a:t>
            </a:r>
            <a:r>
              <a:rPr lang="zh-CN" altLang="zh-CN" sz="2000" dirty="0" smtClean="0">
                <a:latin typeface="微软雅黑"/>
                <a:ea typeface="微软雅黑"/>
                <a:cs typeface="微软雅黑"/>
              </a:rPr>
              <a:t>米。</a:t>
            </a:r>
            <a:endParaRPr lang="zh-CN" altLang="zh-CN" sz="2000" dirty="0">
              <a:latin typeface="微软雅黑"/>
              <a:ea typeface="微软雅黑"/>
              <a:cs typeface="微软雅黑"/>
            </a:endParaRPr>
          </a:p>
          <a:p>
            <a:pPr>
              <a:lnSpc>
                <a:spcPct val="150000"/>
              </a:lnSpc>
              <a:spcBef>
                <a:spcPts val="0"/>
              </a:spcBef>
              <a:buFont typeface="Wingdings" panose="05000000000000000000" pitchFamily="2" charset="2"/>
              <a:buChar char="n"/>
            </a:pPr>
            <a:r>
              <a:rPr lang="zh-CN" altLang="en-US" sz="2200" b="1" dirty="0">
                <a:solidFill>
                  <a:srgbClr val="FF0000"/>
                </a:solidFill>
                <a:latin typeface="微软雅黑"/>
                <a:ea typeface="微软雅黑"/>
                <a:cs typeface="微软雅黑"/>
              </a:rPr>
              <a:t> 半主动标签</a:t>
            </a:r>
            <a:r>
              <a:rPr lang="zh-CN" altLang="zh-CN" sz="2200" b="1" dirty="0">
                <a:solidFill>
                  <a:srgbClr val="FF0000"/>
                </a:solidFill>
                <a:latin typeface="微软雅黑"/>
                <a:ea typeface="微软雅黑"/>
                <a:cs typeface="微软雅黑"/>
              </a:rPr>
              <a:t>（</a:t>
            </a:r>
            <a:r>
              <a:rPr lang="en-US" altLang="zh-CN" sz="2200" b="1" dirty="0">
                <a:solidFill>
                  <a:srgbClr val="FF0000"/>
                </a:solidFill>
                <a:latin typeface="微软雅黑"/>
                <a:ea typeface="微软雅黑"/>
                <a:cs typeface="微软雅黑"/>
              </a:rPr>
              <a:t>Semi-active Tag</a:t>
            </a:r>
            <a:r>
              <a:rPr lang="zh-CN" altLang="zh-CN" sz="2200" b="1" dirty="0">
                <a:solidFill>
                  <a:srgbClr val="FF0000"/>
                </a:solidFill>
                <a:latin typeface="微软雅黑"/>
                <a:ea typeface="微软雅黑"/>
                <a:cs typeface="微软雅黑"/>
              </a:rPr>
              <a:t>）</a:t>
            </a:r>
            <a:r>
              <a:rPr lang="zh-CN" altLang="en-US" sz="2200" b="1" dirty="0">
                <a:solidFill>
                  <a:srgbClr val="FF0000"/>
                </a:solidFill>
                <a:latin typeface="微软雅黑"/>
                <a:ea typeface="微软雅黑"/>
                <a:cs typeface="微软雅黑"/>
              </a:rPr>
              <a:t>：</a:t>
            </a:r>
            <a:r>
              <a:rPr lang="zh-CN" altLang="zh-CN" sz="2000" dirty="0" smtClean="0">
                <a:latin typeface="微软雅黑"/>
                <a:ea typeface="微软雅黑"/>
                <a:cs typeface="微软雅黑"/>
              </a:rPr>
              <a:t>兼有</a:t>
            </a:r>
            <a:r>
              <a:rPr lang="zh-CN" altLang="zh-CN" sz="2000" dirty="0">
                <a:latin typeface="微软雅黑"/>
                <a:ea typeface="微软雅黑"/>
                <a:cs typeface="微软雅黑"/>
              </a:rPr>
              <a:t>被动标签和主动标签的所有优点，内部携带电池，能够为标签内部计算提供电源。这种标签可以携带传感器，可用于检测环境参数，如温度、湿度、是否移动等。</a:t>
            </a:r>
            <a:r>
              <a:rPr lang="zh-CN" altLang="zh-CN" sz="2000" dirty="0" smtClean="0">
                <a:latin typeface="微软雅黑"/>
                <a:ea typeface="微软雅黑"/>
                <a:cs typeface="微软雅黑"/>
              </a:rPr>
              <a:t>然而</a:t>
            </a:r>
            <a:r>
              <a:rPr lang="zh-CN" altLang="en-US" sz="2000" b="1" dirty="0" smtClean="0">
                <a:solidFill>
                  <a:srgbClr val="0033CC"/>
                </a:solidFill>
                <a:latin typeface="微软雅黑"/>
                <a:ea typeface="微软雅黑"/>
                <a:cs typeface="微软雅黑"/>
              </a:rPr>
              <a:t>与</a:t>
            </a:r>
            <a:r>
              <a:rPr lang="zh-CN" altLang="zh-CN" sz="2000" b="1" dirty="0" smtClean="0">
                <a:solidFill>
                  <a:srgbClr val="0033CC"/>
                </a:solidFill>
                <a:latin typeface="微软雅黑"/>
                <a:ea typeface="微软雅黑"/>
                <a:cs typeface="微软雅黑"/>
              </a:rPr>
              <a:t>主动式</a:t>
            </a:r>
            <a:r>
              <a:rPr lang="zh-CN" altLang="zh-CN" sz="2000" b="1" dirty="0">
                <a:solidFill>
                  <a:srgbClr val="0033CC"/>
                </a:solidFill>
                <a:latin typeface="微软雅黑"/>
                <a:ea typeface="微软雅黑"/>
                <a:cs typeface="微软雅黑"/>
              </a:rPr>
              <a:t>标签</a:t>
            </a:r>
            <a:r>
              <a:rPr lang="zh-CN" altLang="zh-CN" sz="2000" b="1" dirty="0" smtClean="0">
                <a:solidFill>
                  <a:srgbClr val="0033CC"/>
                </a:solidFill>
                <a:latin typeface="微软雅黑"/>
                <a:ea typeface="微软雅黑"/>
                <a:cs typeface="微软雅黑"/>
              </a:rPr>
              <a:t>不同</a:t>
            </a:r>
            <a:r>
              <a:rPr lang="zh-CN" altLang="en-US" sz="2000" b="1" dirty="0" smtClean="0">
                <a:solidFill>
                  <a:srgbClr val="0033CC"/>
                </a:solidFill>
                <a:latin typeface="微软雅黑"/>
                <a:ea typeface="微软雅黑"/>
                <a:cs typeface="微软雅黑"/>
              </a:rPr>
              <a:t>的</a:t>
            </a:r>
            <a:r>
              <a:rPr lang="zh-CN" altLang="zh-CN" sz="2000" b="1" dirty="0" smtClean="0">
                <a:solidFill>
                  <a:srgbClr val="0033CC"/>
                </a:solidFill>
                <a:latin typeface="微软雅黑"/>
                <a:ea typeface="微软雅黑"/>
                <a:cs typeface="微软雅黑"/>
              </a:rPr>
              <a:t>是</a:t>
            </a:r>
            <a:r>
              <a:rPr lang="zh-CN" altLang="zh-CN" sz="2000" b="1" dirty="0">
                <a:solidFill>
                  <a:srgbClr val="0033CC"/>
                </a:solidFill>
                <a:latin typeface="微软雅黑"/>
                <a:ea typeface="微软雅黑"/>
                <a:cs typeface="微软雅黑"/>
              </a:rPr>
              <a:t>它们的通信并不需要电池提供能量</a:t>
            </a:r>
            <a:r>
              <a:rPr lang="zh-CN" altLang="zh-CN" sz="2000" dirty="0">
                <a:latin typeface="微软雅黑"/>
                <a:ea typeface="微软雅黑"/>
                <a:cs typeface="微软雅黑"/>
              </a:rPr>
              <a:t>，而是像被动式标签一样通过阅读器发射的电磁波获取通信能量</a:t>
            </a:r>
            <a:r>
              <a:rPr lang="zh-CN" altLang="zh-CN" sz="2000" dirty="0" smtClean="0">
                <a:latin typeface="微软雅黑"/>
                <a:ea typeface="微软雅黑"/>
                <a:cs typeface="微软雅黑"/>
              </a:rPr>
              <a:t>。</a:t>
            </a:r>
            <a:endParaRPr lang="zh-CN" altLang="en-US" sz="2000" dirty="0">
              <a:latin typeface="微软雅黑"/>
              <a:ea typeface="微软雅黑"/>
              <a:cs typeface="微软雅黑"/>
            </a:endParaRPr>
          </a:p>
        </p:txBody>
      </p:sp>
      <p:sp>
        <p:nvSpPr>
          <p:cNvPr id="3" name="幻灯片编号占位符 2"/>
          <p:cNvSpPr>
            <a:spLocks noGrp="1"/>
          </p:cNvSpPr>
          <p:nvPr>
            <p:ph type="sldNum" sz="quarter" idx="4294967295"/>
          </p:nvPr>
        </p:nvSpPr>
        <p:spPr>
          <a:xfrm>
            <a:off x="6553200" y="6400800"/>
            <a:ext cx="2133600" cy="320675"/>
          </a:xfrm>
        </p:spPr>
        <p:txBody>
          <a:bodyPr/>
          <a:lstStyle/>
          <a:p>
            <a:fld id="{0503CE10-F9D3-4072-A615-6A95AA0B7B65}" type="slidenum">
              <a:rPr lang="zh-CN" altLang="en-US" smtClean="0"/>
              <a:t>45</a:t>
            </a:fld>
            <a:endParaRPr lang="zh-CN" altLang="en-US" dirty="0"/>
          </a:p>
        </p:txBody>
      </p:sp>
      <p:sp>
        <p:nvSpPr>
          <p:cNvPr id="4" name="标题 3"/>
          <p:cNvSpPr>
            <a:spLocks noGrp="1"/>
          </p:cNvSpPr>
          <p:nvPr>
            <p:ph type="title"/>
          </p:nvPr>
        </p:nvSpPr>
        <p:spPr/>
        <p:txBody>
          <a:bodyPr/>
          <a:lstStyle/>
          <a:p>
            <a:r>
              <a:rPr kumimoji="1" lang="zh-CN" altLang="en-US" dirty="0" smtClean="0">
                <a:solidFill>
                  <a:srgbClr val="FFFF00"/>
                </a:solidFill>
              </a:rPr>
              <a:t>标签分类</a:t>
            </a:r>
            <a:endParaRPr kumimoji="1" lang="zh-CN" altLang="en-US" dirty="0">
              <a:solidFill>
                <a:srgbClr val="FFFF00"/>
              </a:solidFill>
            </a:endParaRPr>
          </a:p>
        </p:txBody>
      </p:sp>
    </p:spTree>
    <p:extLst>
      <p:ext uri="{BB962C8B-B14F-4D97-AF65-F5344CB8AC3E}">
        <p14:creationId xmlns:p14="http://schemas.microsoft.com/office/powerpoint/2010/main" val="2018783172"/>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533400" y="1554030"/>
            <a:ext cx="8382000" cy="3564070"/>
          </a:xfrm>
        </p:spPr>
        <p:txBody>
          <a:bodyPr>
            <a:normAutofit/>
          </a:bodyPr>
          <a:lstStyle/>
          <a:p>
            <a:pPr>
              <a:lnSpc>
                <a:spcPct val="150000"/>
              </a:lnSpc>
              <a:spcBef>
                <a:spcPts val="0"/>
              </a:spcBef>
              <a:buFont typeface="Wingdings" panose="05000000000000000000" pitchFamily="2" charset="2"/>
              <a:buChar char="n"/>
            </a:pPr>
            <a:r>
              <a:rPr lang="zh-CN" altLang="en-US" sz="2200" b="1" dirty="0" smtClean="0">
                <a:solidFill>
                  <a:srgbClr val="FF0000"/>
                </a:solidFill>
                <a:latin typeface="微软雅黑"/>
                <a:ea typeface="微软雅黑"/>
                <a:cs typeface="微软雅黑"/>
              </a:rPr>
              <a:t>频率</a:t>
            </a:r>
            <a:r>
              <a:rPr lang="zh-CN" altLang="en-US" sz="2200" dirty="0">
                <a:latin typeface="微软雅黑"/>
                <a:ea typeface="微软雅黑"/>
                <a:cs typeface="微软雅黑"/>
              </a:rPr>
              <a:t>是</a:t>
            </a:r>
            <a:r>
              <a:rPr lang="en-US" altLang="zh-CN" sz="2200" dirty="0">
                <a:latin typeface="微软雅黑"/>
                <a:ea typeface="微软雅黑"/>
                <a:cs typeface="微软雅黑"/>
              </a:rPr>
              <a:t>RFID</a:t>
            </a:r>
            <a:r>
              <a:rPr lang="zh-CN" altLang="en-US" sz="2200" dirty="0">
                <a:latin typeface="微软雅黑"/>
                <a:ea typeface="微软雅黑"/>
                <a:cs typeface="微软雅黑"/>
              </a:rPr>
              <a:t>系统的一个很重要的</a:t>
            </a:r>
            <a:r>
              <a:rPr lang="zh-CN" altLang="en-US" sz="2200" dirty="0" smtClean="0">
                <a:latin typeface="微软雅黑"/>
                <a:ea typeface="微软雅黑"/>
                <a:cs typeface="微软雅黑"/>
              </a:rPr>
              <a:t>参数，</a:t>
            </a:r>
            <a:r>
              <a:rPr lang="zh-CN" altLang="en-US" sz="2200" dirty="0">
                <a:latin typeface="微软雅黑"/>
                <a:ea typeface="微软雅黑"/>
                <a:cs typeface="微软雅黑"/>
              </a:rPr>
              <a:t>它决定</a:t>
            </a:r>
            <a:r>
              <a:rPr lang="zh-CN" altLang="en-US" sz="2200" dirty="0" smtClean="0">
                <a:latin typeface="微软雅黑"/>
                <a:ea typeface="微软雅黑"/>
                <a:cs typeface="微软雅黑"/>
              </a:rPr>
              <a:t>了</a:t>
            </a:r>
            <a:r>
              <a:rPr lang="zh-CN" altLang="en-US" sz="2200" b="1" dirty="0" smtClean="0">
                <a:solidFill>
                  <a:srgbClr val="0033CC"/>
                </a:solidFill>
                <a:latin typeface="微软雅黑"/>
                <a:ea typeface="微软雅黑"/>
                <a:cs typeface="微软雅黑"/>
              </a:rPr>
              <a:t>系统工作</a:t>
            </a:r>
            <a:r>
              <a:rPr lang="zh-CN" altLang="en-US" sz="2200" b="1" dirty="0">
                <a:solidFill>
                  <a:srgbClr val="0033CC"/>
                </a:solidFill>
                <a:latin typeface="微软雅黑"/>
                <a:ea typeface="微软雅黑"/>
                <a:cs typeface="微软雅黑"/>
              </a:rPr>
              <a:t>原理、通信距离</a:t>
            </a:r>
            <a:r>
              <a:rPr lang="zh-CN" altLang="en-US" sz="2200" b="1" dirty="0" smtClean="0">
                <a:solidFill>
                  <a:srgbClr val="0033CC"/>
                </a:solidFill>
                <a:latin typeface="微软雅黑"/>
                <a:ea typeface="微软雅黑"/>
                <a:cs typeface="微软雅黑"/>
              </a:rPr>
              <a:t>、成本</a:t>
            </a:r>
            <a:r>
              <a:rPr lang="zh-CN" altLang="en-US" sz="2200" b="1" dirty="0">
                <a:solidFill>
                  <a:srgbClr val="0033CC"/>
                </a:solidFill>
                <a:latin typeface="微软雅黑"/>
                <a:ea typeface="微软雅黑"/>
                <a:cs typeface="微软雅黑"/>
              </a:rPr>
              <a:t>、天线形状</a:t>
            </a:r>
            <a:r>
              <a:rPr lang="zh-CN" altLang="en-US" sz="2200" dirty="0">
                <a:latin typeface="微软雅黑"/>
                <a:ea typeface="微软雅黑"/>
                <a:cs typeface="微软雅黑"/>
              </a:rPr>
              <a:t>和</a:t>
            </a:r>
            <a:r>
              <a:rPr lang="zh-CN" altLang="en-US" sz="2200" b="1" dirty="0">
                <a:solidFill>
                  <a:srgbClr val="0033CC"/>
                </a:solidFill>
                <a:latin typeface="微软雅黑"/>
                <a:ea typeface="微软雅黑"/>
                <a:cs typeface="微软雅黑"/>
              </a:rPr>
              <a:t>应用领域</a:t>
            </a:r>
            <a:r>
              <a:rPr lang="zh-CN" altLang="en-US" sz="2200" dirty="0">
                <a:latin typeface="微软雅黑"/>
                <a:ea typeface="微软雅黑"/>
                <a:cs typeface="微软雅黑"/>
              </a:rPr>
              <a:t>等因素</a:t>
            </a:r>
            <a:r>
              <a:rPr lang="zh-CN" altLang="en-US" sz="2200" dirty="0" smtClean="0">
                <a:latin typeface="微软雅黑"/>
                <a:ea typeface="微软雅黑"/>
                <a:cs typeface="微软雅黑"/>
              </a:rPr>
              <a:t>。</a:t>
            </a:r>
            <a:endParaRPr lang="en-US" altLang="zh-CN" sz="2200" dirty="0" smtClean="0">
              <a:latin typeface="微软雅黑"/>
              <a:ea typeface="微软雅黑"/>
              <a:cs typeface="微软雅黑"/>
            </a:endParaRPr>
          </a:p>
          <a:p>
            <a:pPr>
              <a:lnSpc>
                <a:spcPct val="150000"/>
              </a:lnSpc>
              <a:spcBef>
                <a:spcPts val="0"/>
              </a:spcBef>
              <a:buFont typeface="Wingdings" panose="05000000000000000000" pitchFamily="2" charset="2"/>
              <a:buChar char="n"/>
            </a:pPr>
            <a:r>
              <a:rPr lang="en-US" altLang="zh-CN" sz="2200" dirty="0" smtClean="0">
                <a:latin typeface="微软雅黑"/>
                <a:ea typeface="微软雅黑"/>
                <a:cs typeface="微软雅黑"/>
              </a:rPr>
              <a:t>RFID</a:t>
            </a:r>
            <a:r>
              <a:rPr lang="zh-CN" altLang="en-US" sz="2200" dirty="0">
                <a:latin typeface="微软雅黑"/>
                <a:ea typeface="微软雅黑"/>
                <a:cs typeface="微软雅黑"/>
              </a:rPr>
              <a:t>典型的工作频率有</a:t>
            </a:r>
            <a:r>
              <a:rPr lang="en-US" altLang="zh-CN" sz="2200" dirty="0">
                <a:latin typeface="微软雅黑"/>
                <a:ea typeface="微软雅黑"/>
                <a:cs typeface="微软雅黑"/>
              </a:rPr>
              <a:t>125KHz</a:t>
            </a:r>
            <a:r>
              <a:rPr lang="zh-CN" altLang="en-US" sz="2200" dirty="0">
                <a:latin typeface="微软雅黑"/>
                <a:ea typeface="微软雅黑"/>
                <a:cs typeface="微软雅黑"/>
              </a:rPr>
              <a:t>、</a:t>
            </a:r>
            <a:r>
              <a:rPr lang="en-US" altLang="zh-CN" sz="2200" dirty="0">
                <a:latin typeface="微软雅黑"/>
                <a:ea typeface="微软雅黑"/>
                <a:cs typeface="微软雅黑"/>
              </a:rPr>
              <a:t>133KHz</a:t>
            </a:r>
            <a:r>
              <a:rPr lang="zh-CN" altLang="en-US" sz="2200" dirty="0">
                <a:latin typeface="微软雅黑"/>
                <a:ea typeface="微软雅黑"/>
                <a:cs typeface="微软雅黑"/>
              </a:rPr>
              <a:t>、</a:t>
            </a:r>
            <a:r>
              <a:rPr lang="en-US" altLang="zh-CN" sz="2200" dirty="0">
                <a:latin typeface="微软雅黑"/>
                <a:ea typeface="微软雅黑"/>
                <a:cs typeface="微软雅黑"/>
              </a:rPr>
              <a:t>13.56MHz</a:t>
            </a:r>
            <a:r>
              <a:rPr lang="zh-CN" altLang="en-US" sz="2200" dirty="0">
                <a:latin typeface="微软雅黑"/>
                <a:ea typeface="微软雅黑"/>
                <a:cs typeface="微软雅黑"/>
              </a:rPr>
              <a:t>、</a:t>
            </a:r>
            <a:r>
              <a:rPr lang="en-US" altLang="zh-CN" sz="2200" dirty="0">
                <a:latin typeface="微软雅黑"/>
                <a:ea typeface="微软雅黑"/>
                <a:cs typeface="微软雅黑"/>
              </a:rPr>
              <a:t>27.12MHz</a:t>
            </a:r>
            <a:r>
              <a:rPr lang="zh-CN" altLang="en-US" sz="2200" dirty="0">
                <a:latin typeface="微软雅黑"/>
                <a:ea typeface="微软雅黑"/>
                <a:cs typeface="微软雅黑"/>
              </a:rPr>
              <a:t>、</a:t>
            </a:r>
            <a:r>
              <a:rPr lang="en-US" altLang="zh-CN" sz="2200" dirty="0">
                <a:latin typeface="微软雅黑"/>
                <a:ea typeface="微软雅黑"/>
                <a:cs typeface="微软雅黑"/>
              </a:rPr>
              <a:t>433MHz</a:t>
            </a:r>
            <a:r>
              <a:rPr lang="zh-CN" altLang="en-US" sz="2200" dirty="0">
                <a:latin typeface="微软雅黑"/>
                <a:ea typeface="微软雅黑"/>
                <a:cs typeface="微软雅黑"/>
              </a:rPr>
              <a:t>、</a:t>
            </a:r>
            <a:r>
              <a:rPr lang="en-US" altLang="zh-CN" sz="2200" dirty="0">
                <a:latin typeface="微软雅黑"/>
                <a:ea typeface="微软雅黑"/>
                <a:cs typeface="微软雅黑"/>
              </a:rPr>
              <a:t>860-960MHz</a:t>
            </a:r>
            <a:r>
              <a:rPr lang="zh-CN" altLang="en-US" sz="2200" dirty="0">
                <a:latin typeface="微软雅黑"/>
                <a:ea typeface="微软雅黑"/>
                <a:cs typeface="微软雅黑"/>
              </a:rPr>
              <a:t>、</a:t>
            </a:r>
            <a:r>
              <a:rPr lang="en-US" altLang="zh-CN" sz="2200" dirty="0">
                <a:latin typeface="微软雅黑"/>
                <a:ea typeface="微软雅黑"/>
                <a:cs typeface="微软雅黑"/>
              </a:rPr>
              <a:t>2.45GHz</a:t>
            </a:r>
            <a:r>
              <a:rPr lang="zh-CN" altLang="en-US" sz="2200" dirty="0">
                <a:latin typeface="微软雅黑"/>
                <a:ea typeface="微软雅黑"/>
                <a:cs typeface="微软雅黑"/>
              </a:rPr>
              <a:t>、</a:t>
            </a:r>
            <a:r>
              <a:rPr lang="en-US" altLang="zh-CN" sz="2200" dirty="0">
                <a:latin typeface="微软雅黑"/>
                <a:ea typeface="微软雅黑"/>
                <a:cs typeface="微软雅黑"/>
              </a:rPr>
              <a:t>5.8GHz</a:t>
            </a:r>
            <a:r>
              <a:rPr lang="zh-CN" altLang="en-US" sz="2200" dirty="0">
                <a:latin typeface="微软雅黑"/>
                <a:ea typeface="微软雅黑"/>
                <a:cs typeface="微软雅黑"/>
              </a:rPr>
              <a:t>等</a:t>
            </a:r>
            <a:r>
              <a:rPr lang="zh-CN" altLang="en-US" sz="2200" dirty="0" smtClean="0">
                <a:latin typeface="微软雅黑"/>
                <a:ea typeface="微软雅黑"/>
                <a:cs typeface="微软雅黑"/>
              </a:rPr>
              <a:t>。</a:t>
            </a:r>
            <a:endParaRPr lang="en-US" altLang="zh-CN" sz="2200" dirty="0" smtClean="0">
              <a:latin typeface="微软雅黑"/>
              <a:ea typeface="微软雅黑"/>
              <a:cs typeface="微软雅黑"/>
            </a:endParaRPr>
          </a:p>
          <a:p>
            <a:pPr>
              <a:lnSpc>
                <a:spcPct val="150000"/>
              </a:lnSpc>
              <a:spcBef>
                <a:spcPts val="0"/>
              </a:spcBef>
              <a:buFont typeface="Wingdings" panose="05000000000000000000" pitchFamily="2" charset="2"/>
              <a:buChar char="n"/>
            </a:pPr>
            <a:r>
              <a:rPr lang="zh-CN" altLang="en-US" sz="2200" dirty="0" smtClean="0">
                <a:latin typeface="微软雅黑"/>
                <a:ea typeface="微软雅黑"/>
                <a:cs typeface="微软雅黑"/>
              </a:rPr>
              <a:t>按照</a:t>
            </a:r>
            <a:r>
              <a:rPr lang="zh-CN" altLang="en-US" sz="2200" dirty="0">
                <a:latin typeface="微软雅黑"/>
                <a:ea typeface="微软雅黑"/>
                <a:cs typeface="微软雅黑"/>
              </a:rPr>
              <a:t>工作频率的不同，</a:t>
            </a:r>
            <a:r>
              <a:rPr lang="en-US" altLang="zh-CN" sz="2200" dirty="0">
                <a:latin typeface="微软雅黑"/>
                <a:ea typeface="微软雅黑"/>
                <a:cs typeface="微软雅黑"/>
              </a:rPr>
              <a:t>RFID</a:t>
            </a:r>
            <a:r>
              <a:rPr lang="zh-CN" altLang="en-US" sz="2200" dirty="0">
                <a:latin typeface="微软雅黑"/>
                <a:ea typeface="微软雅黑"/>
                <a:cs typeface="微软雅黑"/>
              </a:rPr>
              <a:t>系统集中在</a:t>
            </a:r>
            <a:r>
              <a:rPr lang="zh-CN" altLang="en-US" sz="2200" b="1" u="sng" dirty="0">
                <a:solidFill>
                  <a:srgbClr val="FF0000"/>
                </a:solidFill>
                <a:latin typeface="微软雅黑"/>
                <a:ea typeface="微软雅黑"/>
                <a:cs typeface="微软雅黑"/>
              </a:rPr>
              <a:t>低频</a:t>
            </a:r>
            <a:r>
              <a:rPr lang="zh-CN" altLang="en-US" sz="2200" dirty="0">
                <a:latin typeface="微软雅黑"/>
                <a:ea typeface="微软雅黑"/>
                <a:cs typeface="微软雅黑"/>
              </a:rPr>
              <a:t>、</a:t>
            </a:r>
            <a:r>
              <a:rPr lang="zh-CN" altLang="en-US" sz="2200" b="1" u="sng" dirty="0">
                <a:solidFill>
                  <a:srgbClr val="FF0000"/>
                </a:solidFill>
                <a:latin typeface="微软雅黑"/>
                <a:ea typeface="微软雅黑"/>
                <a:cs typeface="微软雅黑"/>
              </a:rPr>
              <a:t>高频</a:t>
            </a:r>
            <a:r>
              <a:rPr lang="zh-CN" altLang="en-US" sz="2200" dirty="0">
                <a:latin typeface="微软雅黑"/>
                <a:ea typeface="微软雅黑"/>
                <a:cs typeface="微软雅黑"/>
              </a:rPr>
              <a:t>和</a:t>
            </a:r>
            <a:r>
              <a:rPr lang="zh-CN" altLang="en-US" sz="2200" b="1" u="sng" dirty="0">
                <a:solidFill>
                  <a:srgbClr val="FF0000"/>
                </a:solidFill>
                <a:latin typeface="微软雅黑"/>
                <a:ea typeface="微软雅黑"/>
                <a:cs typeface="微软雅黑"/>
              </a:rPr>
              <a:t>超高频</a:t>
            </a:r>
            <a:r>
              <a:rPr lang="zh-CN" altLang="en-US" sz="2200" dirty="0">
                <a:latin typeface="微软雅黑"/>
                <a:ea typeface="微软雅黑"/>
                <a:cs typeface="微软雅黑"/>
              </a:rPr>
              <a:t>三个</a:t>
            </a:r>
            <a:r>
              <a:rPr lang="zh-CN" altLang="en-US" sz="2200" dirty="0" smtClean="0">
                <a:latin typeface="微软雅黑"/>
                <a:ea typeface="微软雅黑"/>
                <a:cs typeface="微软雅黑"/>
              </a:rPr>
              <a:t>区域。</a:t>
            </a:r>
            <a:endParaRPr lang="zh-CN" altLang="en-US" sz="2200" dirty="0">
              <a:latin typeface="微软雅黑"/>
              <a:ea typeface="微软雅黑"/>
              <a:cs typeface="微软雅黑"/>
            </a:endParaRPr>
          </a:p>
        </p:txBody>
      </p:sp>
      <p:sp>
        <p:nvSpPr>
          <p:cNvPr id="3" name="幻灯片编号占位符 2"/>
          <p:cNvSpPr>
            <a:spLocks noGrp="1"/>
          </p:cNvSpPr>
          <p:nvPr>
            <p:ph type="sldNum" sz="quarter" idx="4294967295"/>
          </p:nvPr>
        </p:nvSpPr>
        <p:spPr>
          <a:xfrm>
            <a:off x="6553200" y="6400800"/>
            <a:ext cx="2133600" cy="320675"/>
          </a:xfrm>
        </p:spPr>
        <p:txBody>
          <a:bodyPr/>
          <a:lstStyle/>
          <a:p>
            <a:fld id="{0503CE10-F9D3-4072-A615-6A95AA0B7B65}" type="slidenum">
              <a:rPr lang="zh-CN" altLang="en-US" smtClean="0"/>
              <a:t>46</a:t>
            </a:fld>
            <a:endParaRPr lang="zh-CN" altLang="en-US" dirty="0"/>
          </a:p>
        </p:txBody>
      </p:sp>
      <p:sp>
        <p:nvSpPr>
          <p:cNvPr id="4" name="标题 3"/>
          <p:cNvSpPr>
            <a:spLocks noGrp="1"/>
          </p:cNvSpPr>
          <p:nvPr>
            <p:ph type="title"/>
          </p:nvPr>
        </p:nvSpPr>
        <p:spPr/>
        <p:txBody>
          <a:bodyPr/>
          <a:lstStyle/>
          <a:p>
            <a:r>
              <a:rPr kumimoji="1" lang="en-US" altLang="zh-CN" dirty="0" smtClean="0"/>
              <a:t>RFID</a:t>
            </a:r>
            <a:r>
              <a:rPr kumimoji="1" lang="zh-CN" altLang="en-US" dirty="0" smtClean="0"/>
              <a:t>技术分析：</a:t>
            </a:r>
            <a:r>
              <a:rPr kumimoji="1" lang="zh-CN" altLang="en-US" dirty="0" smtClean="0">
                <a:solidFill>
                  <a:srgbClr val="FFFF00"/>
                </a:solidFill>
              </a:rPr>
              <a:t>频率</a:t>
            </a:r>
            <a:endParaRPr kumimoji="1" lang="zh-CN" altLang="en-US" dirty="0">
              <a:solidFill>
                <a:srgbClr val="FFFF00"/>
              </a:solidFill>
            </a:endParaRPr>
          </a:p>
        </p:txBody>
      </p:sp>
      <p:pic>
        <p:nvPicPr>
          <p:cNvPr id="5" name="Picture 14" descr="http://www.rfidinfo.com.cn/Tech/UpFiles/200704/20070428164532596.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5656" y="4702724"/>
            <a:ext cx="8119744" cy="204732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62054532"/>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animEffect transition="in" filter="fade">
                                      <p:cBhvr>
                                        <p:cTn id="11" dur="500"/>
                                        <p:tgtEl>
                                          <p:spTgt spid="2">
                                            <p:txEl>
                                              <p:pRg st="1" end="1"/>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fade">
                                      <p:cBhvr>
                                        <p:cTn id="15" dur="500"/>
                                        <p:tgtEl>
                                          <p:spTgt spid="2">
                                            <p:txEl>
                                              <p:pRg st="2" end="2"/>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lnSpcReduction="10000"/>
          </a:bodyPr>
          <a:lstStyle/>
          <a:p>
            <a:pPr>
              <a:lnSpc>
                <a:spcPct val="150000"/>
              </a:lnSpc>
              <a:spcBef>
                <a:spcPts val="600"/>
              </a:spcBef>
              <a:buFont typeface="Wingdings" panose="05000000000000000000" pitchFamily="2" charset="2"/>
              <a:buChar char="n"/>
            </a:pPr>
            <a:r>
              <a:rPr lang="en-US" altLang="zh-CN" dirty="0" smtClean="0">
                <a:solidFill>
                  <a:srgbClr val="C00000"/>
                </a:solidFill>
                <a:latin typeface="微软雅黑"/>
                <a:ea typeface="微软雅黑"/>
                <a:cs typeface="微软雅黑"/>
              </a:rPr>
              <a:t> </a:t>
            </a:r>
            <a:r>
              <a:rPr lang="zh-CN" altLang="zh-CN" b="1" dirty="0" smtClean="0">
                <a:solidFill>
                  <a:srgbClr val="FF0000"/>
                </a:solidFill>
                <a:latin typeface="微软雅黑"/>
                <a:ea typeface="微软雅黑"/>
                <a:cs typeface="微软雅黑"/>
              </a:rPr>
              <a:t>低频</a:t>
            </a:r>
            <a:r>
              <a:rPr lang="zh-CN" altLang="zh-CN" dirty="0">
                <a:latin typeface="微软雅黑"/>
                <a:ea typeface="微软雅黑"/>
                <a:cs typeface="微软雅黑"/>
              </a:rPr>
              <a:t>（</a:t>
            </a:r>
            <a:r>
              <a:rPr lang="en-US" altLang="zh-CN" dirty="0">
                <a:latin typeface="微软雅黑"/>
                <a:ea typeface="微软雅黑"/>
                <a:cs typeface="微软雅黑"/>
              </a:rPr>
              <a:t>LF</a:t>
            </a:r>
            <a:r>
              <a:rPr lang="zh-CN" altLang="zh-CN" dirty="0">
                <a:latin typeface="微软雅黑"/>
                <a:ea typeface="微软雅黑"/>
                <a:cs typeface="微软雅黑"/>
              </a:rPr>
              <a:t>）范围为</a:t>
            </a:r>
            <a:r>
              <a:rPr lang="en-US" altLang="zh-CN" dirty="0">
                <a:latin typeface="微软雅黑"/>
                <a:ea typeface="微软雅黑"/>
                <a:cs typeface="微软雅黑"/>
              </a:rPr>
              <a:t>30kHz-300kHz</a:t>
            </a:r>
            <a:r>
              <a:rPr lang="zh-CN" altLang="zh-CN" dirty="0">
                <a:latin typeface="微软雅黑"/>
                <a:ea typeface="微软雅黑"/>
                <a:cs typeface="微软雅黑"/>
              </a:rPr>
              <a:t>，</a:t>
            </a:r>
            <a:r>
              <a:rPr lang="en-US" altLang="zh-CN" dirty="0">
                <a:latin typeface="微软雅黑"/>
                <a:ea typeface="微软雅黑"/>
                <a:cs typeface="微软雅黑"/>
              </a:rPr>
              <a:t>RFID</a:t>
            </a:r>
            <a:r>
              <a:rPr lang="zh-CN" altLang="zh-CN" dirty="0">
                <a:latin typeface="微软雅黑"/>
                <a:ea typeface="微软雅黑"/>
                <a:cs typeface="微软雅黑"/>
              </a:rPr>
              <a:t>典型低频工作频率有</a:t>
            </a:r>
            <a:r>
              <a:rPr lang="en-US" altLang="zh-CN" dirty="0">
                <a:latin typeface="微软雅黑"/>
                <a:ea typeface="微软雅黑"/>
                <a:cs typeface="微软雅黑"/>
              </a:rPr>
              <a:t>125kHz</a:t>
            </a:r>
            <a:r>
              <a:rPr lang="zh-CN" altLang="zh-CN" dirty="0">
                <a:latin typeface="微软雅黑"/>
                <a:ea typeface="微软雅黑"/>
                <a:cs typeface="微软雅黑"/>
              </a:rPr>
              <a:t>和</a:t>
            </a:r>
            <a:r>
              <a:rPr lang="en-US" altLang="zh-CN" dirty="0">
                <a:latin typeface="微软雅黑"/>
                <a:ea typeface="微软雅黑"/>
                <a:cs typeface="微软雅黑"/>
              </a:rPr>
              <a:t>133kHz</a:t>
            </a:r>
            <a:r>
              <a:rPr lang="zh-CN" altLang="zh-CN" dirty="0">
                <a:latin typeface="微软雅黑"/>
                <a:ea typeface="微软雅黑"/>
                <a:cs typeface="微软雅黑"/>
              </a:rPr>
              <a:t>两个，该频段的波长大约为</a:t>
            </a:r>
            <a:r>
              <a:rPr lang="en-US" altLang="zh-CN" dirty="0">
                <a:latin typeface="微软雅黑"/>
                <a:ea typeface="微软雅黑"/>
                <a:cs typeface="微软雅黑"/>
              </a:rPr>
              <a:t>2500m</a:t>
            </a:r>
            <a:r>
              <a:rPr lang="zh-CN" altLang="zh-CN" dirty="0">
                <a:latin typeface="微软雅黑"/>
                <a:ea typeface="微软雅黑"/>
                <a:cs typeface="微软雅黑"/>
              </a:rPr>
              <a:t>。低频标签一般都为无源标签，其工作</a:t>
            </a:r>
            <a:r>
              <a:rPr lang="zh-CN" altLang="zh-CN" dirty="0">
                <a:solidFill>
                  <a:srgbClr val="FF0000"/>
                </a:solidFill>
                <a:latin typeface="微软雅黑"/>
                <a:ea typeface="微软雅黑"/>
                <a:cs typeface="微软雅黑"/>
              </a:rPr>
              <a:t>能量通过电感耦合的方式</a:t>
            </a:r>
            <a:r>
              <a:rPr lang="zh-CN" altLang="zh-CN" dirty="0">
                <a:latin typeface="微软雅黑"/>
                <a:ea typeface="微软雅黑"/>
                <a:cs typeface="微软雅黑"/>
              </a:rPr>
              <a:t>从阅读器耦合线圈的辐射场中获得，</a:t>
            </a:r>
            <a:r>
              <a:rPr lang="zh-CN" altLang="zh-CN" b="1" dirty="0">
                <a:solidFill>
                  <a:srgbClr val="0033CC"/>
                </a:solidFill>
                <a:latin typeface="微软雅黑"/>
                <a:ea typeface="微软雅黑"/>
                <a:cs typeface="微软雅黑"/>
              </a:rPr>
              <a:t>通信范围一般小于</a:t>
            </a:r>
            <a:r>
              <a:rPr lang="en-US" altLang="zh-CN" b="1" dirty="0">
                <a:solidFill>
                  <a:srgbClr val="0033CC"/>
                </a:solidFill>
                <a:latin typeface="微软雅黑"/>
                <a:ea typeface="微软雅黑"/>
                <a:cs typeface="微软雅黑"/>
              </a:rPr>
              <a:t>1</a:t>
            </a:r>
            <a:r>
              <a:rPr lang="zh-CN" altLang="zh-CN" b="1" dirty="0">
                <a:solidFill>
                  <a:srgbClr val="0033CC"/>
                </a:solidFill>
                <a:latin typeface="微软雅黑"/>
                <a:ea typeface="微软雅黑"/>
                <a:cs typeface="微软雅黑"/>
              </a:rPr>
              <a:t>米</a:t>
            </a:r>
            <a:r>
              <a:rPr lang="zh-CN" altLang="zh-CN" dirty="0" smtClean="0">
                <a:latin typeface="微软雅黑"/>
                <a:ea typeface="微软雅黑"/>
                <a:cs typeface="微软雅黑"/>
              </a:rPr>
              <a:t>。</a:t>
            </a:r>
            <a:endParaRPr lang="en-US" altLang="zh-CN" dirty="0" smtClean="0">
              <a:latin typeface="微软雅黑"/>
              <a:ea typeface="微软雅黑"/>
              <a:cs typeface="微软雅黑"/>
            </a:endParaRPr>
          </a:p>
          <a:p>
            <a:pPr>
              <a:lnSpc>
                <a:spcPct val="150000"/>
              </a:lnSpc>
              <a:spcBef>
                <a:spcPts val="600"/>
              </a:spcBef>
              <a:buFont typeface="Wingdings" panose="05000000000000000000" pitchFamily="2" charset="2"/>
              <a:buChar char="n"/>
            </a:pPr>
            <a:r>
              <a:rPr lang="zh-CN" altLang="en-US" dirty="0" smtClean="0">
                <a:solidFill>
                  <a:srgbClr val="C00000"/>
                </a:solidFill>
                <a:latin typeface="微软雅黑"/>
                <a:ea typeface="微软雅黑"/>
                <a:cs typeface="微软雅黑"/>
              </a:rPr>
              <a:t> </a:t>
            </a:r>
            <a:r>
              <a:rPr lang="zh-CN" altLang="en-US" b="1" dirty="0">
                <a:solidFill>
                  <a:srgbClr val="FF0000"/>
                </a:solidFill>
                <a:latin typeface="微软雅黑"/>
                <a:ea typeface="微软雅黑"/>
                <a:cs typeface="微软雅黑"/>
              </a:rPr>
              <a:t>典型应用</a:t>
            </a:r>
            <a:r>
              <a:rPr lang="zh-CN" altLang="en-US" dirty="0" smtClean="0">
                <a:latin typeface="微软雅黑"/>
                <a:ea typeface="微软雅黑"/>
                <a:cs typeface="微软雅黑"/>
              </a:rPr>
              <a:t>：汽车防盗、无钥匙开门系统、酒店门锁系统、门禁、车辆管理系统</a:t>
            </a:r>
            <a:endParaRPr lang="en-US" altLang="zh-CN" dirty="0" smtClean="0">
              <a:latin typeface="微软雅黑"/>
              <a:ea typeface="微软雅黑"/>
              <a:cs typeface="微软雅黑"/>
            </a:endParaRPr>
          </a:p>
        </p:txBody>
      </p:sp>
      <p:sp>
        <p:nvSpPr>
          <p:cNvPr id="3" name="幻灯片编号占位符 2"/>
          <p:cNvSpPr>
            <a:spLocks noGrp="1"/>
          </p:cNvSpPr>
          <p:nvPr>
            <p:ph type="sldNum" sz="quarter" idx="4294967295"/>
          </p:nvPr>
        </p:nvSpPr>
        <p:spPr>
          <a:xfrm>
            <a:off x="6553200" y="6400800"/>
            <a:ext cx="2133600" cy="320675"/>
          </a:xfrm>
        </p:spPr>
        <p:txBody>
          <a:bodyPr/>
          <a:lstStyle/>
          <a:p>
            <a:fld id="{0503CE10-F9D3-4072-A615-6A95AA0B7B65}" type="slidenum">
              <a:rPr lang="zh-CN" altLang="en-US" smtClean="0"/>
              <a:t>47</a:t>
            </a:fld>
            <a:endParaRPr lang="zh-CN" altLang="en-US" dirty="0"/>
          </a:p>
        </p:txBody>
      </p:sp>
      <p:sp>
        <p:nvSpPr>
          <p:cNvPr id="4" name="标题 3"/>
          <p:cNvSpPr>
            <a:spLocks noGrp="1"/>
          </p:cNvSpPr>
          <p:nvPr>
            <p:ph type="title"/>
          </p:nvPr>
        </p:nvSpPr>
        <p:spPr/>
        <p:txBody>
          <a:bodyPr/>
          <a:lstStyle/>
          <a:p>
            <a:r>
              <a:rPr kumimoji="1" lang="en-US" altLang="zh-CN" dirty="0" smtClean="0"/>
              <a:t>RFID</a:t>
            </a:r>
            <a:r>
              <a:rPr kumimoji="1" lang="zh-CN" altLang="en-US" dirty="0" smtClean="0"/>
              <a:t>频率：</a:t>
            </a:r>
            <a:r>
              <a:rPr kumimoji="1" lang="zh-CN" altLang="en-US" dirty="0" smtClean="0">
                <a:solidFill>
                  <a:srgbClr val="FFFF00"/>
                </a:solidFill>
              </a:rPr>
              <a:t>低频</a:t>
            </a:r>
            <a:endParaRPr kumimoji="1" lang="zh-CN" altLang="en-US" dirty="0">
              <a:solidFill>
                <a:srgbClr val="FFFF00"/>
              </a:solidFill>
            </a:endParaRPr>
          </a:p>
        </p:txBody>
      </p:sp>
    </p:spTree>
    <p:extLst>
      <p:ext uri="{BB962C8B-B14F-4D97-AF65-F5344CB8AC3E}">
        <p14:creationId xmlns:p14="http://schemas.microsoft.com/office/powerpoint/2010/main" val="1105967972"/>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fontScale="92500"/>
          </a:bodyPr>
          <a:lstStyle/>
          <a:p>
            <a:pPr>
              <a:lnSpc>
                <a:spcPct val="150000"/>
              </a:lnSpc>
              <a:spcBef>
                <a:spcPts val="0"/>
              </a:spcBef>
              <a:buFont typeface="Wingdings" panose="05000000000000000000" pitchFamily="2" charset="2"/>
              <a:buChar char="n"/>
            </a:pPr>
            <a:r>
              <a:rPr lang="en-US" altLang="zh-CN" dirty="0" smtClean="0">
                <a:solidFill>
                  <a:srgbClr val="C00000"/>
                </a:solidFill>
                <a:latin typeface="微软雅黑"/>
                <a:ea typeface="微软雅黑"/>
                <a:cs typeface="微软雅黑"/>
              </a:rPr>
              <a:t> </a:t>
            </a:r>
            <a:r>
              <a:rPr lang="zh-CN" altLang="zh-CN" b="1" dirty="0" smtClean="0">
                <a:solidFill>
                  <a:srgbClr val="FF0000"/>
                </a:solidFill>
                <a:latin typeface="微软雅黑"/>
                <a:ea typeface="微软雅黑"/>
                <a:cs typeface="微软雅黑"/>
              </a:rPr>
              <a:t>高频</a:t>
            </a:r>
            <a:r>
              <a:rPr lang="zh-CN" altLang="zh-CN" dirty="0">
                <a:latin typeface="微软雅黑"/>
                <a:ea typeface="微软雅黑"/>
                <a:cs typeface="微软雅黑"/>
              </a:rPr>
              <a:t>（</a:t>
            </a:r>
            <a:r>
              <a:rPr lang="en-US" altLang="zh-CN" dirty="0">
                <a:latin typeface="微软雅黑"/>
                <a:ea typeface="微软雅黑"/>
                <a:cs typeface="微软雅黑"/>
              </a:rPr>
              <a:t>HF</a:t>
            </a:r>
            <a:r>
              <a:rPr lang="zh-CN" altLang="zh-CN" dirty="0">
                <a:latin typeface="微软雅黑"/>
                <a:ea typeface="微软雅黑"/>
                <a:cs typeface="微软雅黑"/>
              </a:rPr>
              <a:t>）范围为</a:t>
            </a:r>
            <a:r>
              <a:rPr lang="en-US" altLang="zh-CN" dirty="0">
                <a:latin typeface="微软雅黑"/>
                <a:ea typeface="微软雅黑"/>
                <a:cs typeface="微软雅黑"/>
              </a:rPr>
              <a:t>3 MHz -30 MHz</a:t>
            </a:r>
            <a:r>
              <a:rPr lang="zh-CN" altLang="zh-CN" dirty="0">
                <a:latin typeface="微软雅黑"/>
                <a:ea typeface="微软雅黑"/>
                <a:cs typeface="微软雅黑"/>
              </a:rPr>
              <a:t>，</a:t>
            </a:r>
            <a:r>
              <a:rPr lang="en-US" altLang="zh-CN" dirty="0">
                <a:latin typeface="微软雅黑"/>
                <a:ea typeface="微软雅黑"/>
                <a:cs typeface="微软雅黑"/>
              </a:rPr>
              <a:t>RFID</a:t>
            </a:r>
            <a:r>
              <a:rPr lang="zh-CN" altLang="zh-CN" dirty="0">
                <a:latin typeface="微软雅黑"/>
                <a:ea typeface="微软雅黑"/>
                <a:cs typeface="微软雅黑"/>
              </a:rPr>
              <a:t>典型工作频率为</a:t>
            </a:r>
            <a:r>
              <a:rPr lang="en-US" altLang="zh-CN" dirty="0" smtClean="0">
                <a:latin typeface="微软雅黑"/>
                <a:ea typeface="微软雅黑"/>
                <a:cs typeface="微软雅黑"/>
              </a:rPr>
              <a:t>13.56MHz</a:t>
            </a:r>
            <a:r>
              <a:rPr lang="zh-CN" altLang="en-US" dirty="0" smtClean="0">
                <a:latin typeface="微软雅黑"/>
                <a:ea typeface="微软雅黑"/>
                <a:cs typeface="微软雅黑"/>
              </a:rPr>
              <a:t>，</a:t>
            </a:r>
            <a:r>
              <a:rPr lang="zh-CN" altLang="zh-CN" dirty="0" smtClean="0">
                <a:latin typeface="微软雅黑"/>
                <a:ea typeface="微软雅黑"/>
                <a:cs typeface="微软雅黑"/>
              </a:rPr>
              <a:t>该</a:t>
            </a:r>
            <a:r>
              <a:rPr lang="zh-CN" altLang="zh-CN" dirty="0">
                <a:latin typeface="微软雅黑"/>
                <a:ea typeface="微软雅黑"/>
                <a:cs typeface="微软雅黑"/>
              </a:rPr>
              <a:t>频率的波长大概为</a:t>
            </a:r>
            <a:r>
              <a:rPr lang="en-US" altLang="zh-CN" dirty="0">
                <a:latin typeface="微软雅黑"/>
                <a:ea typeface="微软雅黑"/>
                <a:cs typeface="微软雅黑"/>
              </a:rPr>
              <a:t>22</a:t>
            </a:r>
            <a:r>
              <a:rPr lang="zh-CN" altLang="zh-CN" dirty="0">
                <a:latin typeface="微软雅黑"/>
                <a:ea typeface="微软雅黑"/>
                <a:cs typeface="微软雅黑"/>
              </a:rPr>
              <a:t>米，</a:t>
            </a:r>
            <a:r>
              <a:rPr lang="zh-CN" altLang="zh-CN" b="1" dirty="0">
                <a:solidFill>
                  <a:srgbClr val="0033CC"/>
                </a:solidFill>
                <a:latin typeface="微软雅黑"/>
                <a:ea typeface="微软雅黑"/>
                <a:cs typeface="微软雅黑"/>
              </a:rPr>
              <a:t>通信距离一般也小于</a:t>
            </a:r>
            <a:r>
              <a:rPr lang="en-US" altLang="zh-CN" b="1" dirty="0">
                <a:solidFill>
                  <a:srgbClr val="0033CC"/>
                </a:solidFill>
                <a:latin typeface="微软雅黑"/>
                <a:ea typeface="微软雅黑"/>
                <a:cs typeface="微软雅黑"/>
              </a:rPr>
              <a:t>1</a:t>
            </a:r>
            <a:r>
              <a:rPr lang="zh-CN" altLang="zh-CN" b="1" dirty="0">
                <a:solidFill>
                  <a:srgbClr val="0033CC"/>
                </a:solidFill>
                <a:latin typeface="微软雅黑"/>
                <a:ea typeface="微软雅黑"/>
                <a:cs typeface="微软雅黑"/>
              </a:rPr>
              <a:t>米</a:t>
            </a:r>
            <a:r>
              <a:rPr lang="zh-CN" altLang="zh-CN" dirty="0">
                <a:latin typeface="微软雅黑"/>
                <a:ea typeface="微软雅黑"/>
                <a:cs typeface="微软雅黑"/>
              </a:rPr>
              <a:t>。该频率的标签</a:t>
            </a:r>
            <a:r>
              <a:rPr lang="zh-CN" altLang="zh-CN" b="1" dirty="0">
                <a:solidFill>
                  <a:srgbClr val="FF0000"/>
                </a:solidFill>
                <a:latin typeface="微软雅黑"/>
                <a:ea typeface="微软雅黑"/>
                <a:cs typeface="微软雅黑"/>
              </a:rPr>
              <a:t>不再需要线圈绕制</a:t>
            </a:r>
            <a:r>
              <a:rPr lang="zh-CN" altLang="zh-CN" b="1" dirty="0">
                <a:solidFill>
                  <a:srgbClr val="0033CC"/>
                </a:solidFill>
                <a:latin typeface="微软雅黑"/>
                <a:ea typeface="微软雅黑"/>
                <a:cs typeface="微软雅黑"/>
              </a:rPr>
              <a:t>，可以通过</a:t>
            </a:r>
            <a:r>
              <a:rPr lang="zh-CN" altLang="zh-CN" b="1" dirty="0" smtClean="0">
                <a:solidFill>
                  <a:srgbClr val="0033CC"/>
                </a:solidFill>
                <a:latin typeface="微软雅黑"/>
                <a:ea typeface="微软雅黑"/>
                <a:cs typeface="微软雅黑"/>
              </a:rPr>
              <a:t>腐蚀</a:t>
            </a:r>
            <a:r>
              <a:rPr lang="zh-CN" altLang="en-US" b="1" dirty="0">
                <a:solidFill>
                  <a:srgbClr val="0033CC"/>
                </a:solidFill>
                <a:latin typeface="微软雅黑"/>
                <a:ea typeface="微软雅黑"/>
                <a:cs typeface="微软雅黑"/>
              </a:rPr>
              <a:t>活字</a:t>
            </a:r>
            <a:r>
              <a:rPr lang="zh-CN" altLang="zh-CN" b="1" dirty="0" smtClean="0">
                <a:solidFill>
                  <a:srgbClr val="0033CC"/>
                </a:solidFill>
                <a:latin typeface="微软雅黑"/>
                <a:ea typeface="微软雅黑"/>
                <a:cs typeface="微软雅黑"/>
              </a:rPr>
              <a:t>印刷</a:t>
            </a:r>
            <a:r>
              <a:rPr lang="zh-CN" altLang="zh-CN" b="1" dirty="0">
                <a:solidFill>
                  <a:srgbClr val="0033CC"/>
                </a:solidFill>
                <a:latin typeface="微软雅黑"/>
                <a:ea typeface="微软雅黑"/>
                <a:cs typeface="微软雅黑"/>
              </a:rPr>
              <a:t>的方式制作标签内的天线</a:t>
            </a:r>
            <a:r>
              <a:rPr lang="zh-CN" altLang="zh-CN" dirty="0">
                <a:latin typeface="微软雅黑"/>
                <a:ea typeface="微软雅黑"/>
                <a:cs typeface="微软雅黑"/>
              </a:rPr>
              <a:t>，采用电感耦合的方式从阅读器辐射场获取能量</a:t>
            </a:r>
            <a:r>
              <a:rPr lang="zh-CN" altLang="zh-CN" dirty="0" smtClean="0">
                <a:latin typeface="微软雅黑"/>
                <a:ea typeface="微软雅黑"/>
                <a:cs typeface="微软雅黑"/>
              </a:rPr>
              <a:t>。</a:t>
            </a:r>
            <a:endParaRPr lang="en-US" altLang="zh-CN" dirty="0" smtClean="0">
              <a:latin typeface="微软雅黑"/>
              <a:ea typeface="微软雅黑"/>
              <a:cs typeface="微软雅黑"/>
            </a:endParaRPr>
          </a:p>
          <a:p>
            <a:pPr>
              <a:lnSpc>
                <a:spcPct val="150000"/>
              </a:lnSpc>
              <a:spcBef>
                <a:spcPts val="0"/>
              </a:spcBef>
              <a:buFont typeface="Wingdings" panose="05000000000000000000" pitchFamily="2" charset="2"/>
              <a:buChar char="n"/>
            </a:pPr>
            <a:r>
              <a:rPr lang="zh-CN" altLang="en-US" b="1" dirty="0">
                <a:solidFill>
                  <a:srgbClr val="FF0000"/>
                </a:solidFill>
                <a:latin typeface="微软雅黑"/>
                <a:ea typeface="微软雅黑"/>
                <a:cs typeface="微软雅黑"/>
              </a:rPr>
              <a:t> 典型应用</a:t>
            </a:r>
            <a:r>
              <a:rPr lang="zh-CN" altLang="en-US" dirty="0" smtClean="0">
                <a:latin typeface="微软雅黑"/>
                <a:ea typeface="微软雅黑"/>
                <a:cs typeface="微软雅黑"/>
              </a:rPr>
              <a:t>：物流系统、大型会议人员通道系统、智能货架的管理。</a:t>
            </a:r>
            <a:endParaRPr lang="en-US" altLang="zh-CN" dirty="0">
              <a:latin typeface="微软雅黑"/>
              <a:ea typeface="微软雅黑"/>
              <a:cs typeface="微软雅黑"/>
            </a:endParaRPr>
          </a:p>
        </p:txBody>
      </p:sp>
      <p:sp>
        <p:nvSpPr>
          <p:cNvPr id="3" name="幻灯片编号占位符 2"/>
          <p:cNvSpPr>
            <a:spLocks noGrp="1"/>
          </p:cNvSpPr>
          <p:nvPr>
            <p:ph type="sldNum" sz="quarter" idx="4294967295"/>
          </p:nvPr>
        </p:nvSpPr>
        <p:spPr>
          <a:xfrm>
            <a:off x="6553200" y="6400800"/>
            <a:ext cx="2133600" cy="320675"/>
          </a:xfrm>
        </p:spPr>
        <p:txBody>
          <a:bodyPr/>
          <a:lstStyle/>
          <a:p>
            <a:fld id="{0503CE10-F9D3-4072-A615-6A95AA0B7B65}" type="slidenum">
              <a:rPr lang="zh-CN" altLang="en-US" smtClean="0"/>
              <a:t>48</a:t>
            </a:fld>
            <a:endParaRPr lang="zh-CN" altLang="en-US" dirty="0"/>
          </a:p>
        </p:txBody>
      </p:sp>
      <p:sp>
        <p:nvSpPr>
          <p:cNvPr id="4" name="标题 3"/>
          <p:cNvSpPr>
            <a:spLocks noGrp="1"/>
          </p:cNvSpPr>
          <p:nvPr>
            <p:ph type="title"/>
          </p:nvPr>
        </p:nvSpPr>
        <p:spPr/>
        <p:txBody>
          <a:bodyPr/>
          <a:lstStyle/>
          <a:p>
            <a:r>
              <a:rPr kumimoji="1" lang="en-US" altLang="zh-CN" dirty="0" smtClean="0"/>
              <a:t>RFID</a:t>
            </a:r>
            <a:r>
              <a:rPr kumimoji="1" lang="zh-CN" altLang="en-US" dirty="0" smtClean="0"/>
              <a:t>频率：</a:t>
            </a:r>
            <a:r>
              <a:rPr kumimoji="1" lang="zh-CN" altLang="en-US" dirty="0" smtClean="0">
                <a:solidFill>
                  <a:srgbClr val="FFFF00"/>
                </a:solidFill>
              </a:rPr>
              <a:t>高频</a:t>
            </a:r>
            <a:endParaRPr kumimoji="1" lang="zh-CN" altLang="en-US" dirty="0">
              <a:solidFill>
                <a:srgbClr val="FFFF00"/>
              </a:solidFill>
            </a:endParaRPr>
          </a:p>
        </p:txBody>
      </p:sp>
    </p:spTree>
    <p:extLst>
      <p:ext uri="{BB962C8B-B14F-4D97-AF65-F5344CB8AC3E}">
        <p14:creationId xmlns:p14="http://schemas.microsoft.com/office/powerpoint/2010/main" val="3262523542"/>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628650" y="1736725"/>
            <a:ext cx="7886700" cy="4351338"/>
          </a:xfrm>
        </p:spPr>
        <p:txBody>
          <a:bodyPr>
            <a:normAutofit fontScale="92500" lnSpcReduction="20000"/>
          </a:bodyPr>
          <a:lstStyle/>
          <a:p>
            <a:pPr>
              <a:lnSpc>
                <a:spcPct val="150000"/>
              </a:lnSpc>
              <a:spcBef>
                <a:spcPts val="0"/>
              </a:spcBef>
              <a:buFont typeface="Wingdings" panose="05000000000000000000" pitchFamily="2" charset="2"/>
              <a:buChar char="n"/>
            </a:pPr>
            <a:r>
              <a:rPr lang="en-US" altLang="zh-CN" b="1" dirty="0" smtClean="0">
                <a:solidFill>
                  <a:srgbClr val="FF0000"/>
                </a:solidFill>
                <a:latin typeface="微软雅黑"/>
                <a:ea typeface="微软雅黑"/>
                <a:cs typeface="微软雅黑"/>
              </a:rPr>
              <a:t> </a:t>
            </a:r>
            <a:r>
              <a:rPr lang="zh-CN" altLang="zh-CN" b="1" dirty="0" smtClean="0">
                <a:solidFill>
                  <a:srgbClr val="FF0000"/>
                </a:solidFill>
                <a:latin typeface="微软雅黑"/>
                <a:ea typeface="微软雅黑"/>
                <a:cs typeface="微软雅黑"/>
              </a:rPr>
              <a:t>超高频</a:t>
            </a:r>
            <a:r>
              <a:rPr lang="zh-CN" altLang="zh-CN" dirty="0">
                <a:latin typeface="微软雅黑"/>
                <a:ea typeface="微软雅黑"/>
                <a:cs typeface="微软雅黑"/>
              </a:rPr>
              <a:t>（</a:t>
            </a:r>
            <a:r>
              <a:rPr lang="en-US" altLang="zh-CN" dirty="0">
                <a:latin typeface="微软雅黑"/>
                <a:ea typeface="微软雅黑"/>
                <a:cs typeface="微软雅黑"/>
              </a:rPr>
              <a:t>UHF</a:t>
            </a:r>
            <a:r>
              <a:rPr lang="zh-CN" altLang="zh-CN" dirty="0">
                <a:latin typeface="微软雅黑"/>
                <a:ea typeface="微软雅黑"/>
                <a:cs typeface="微软雅黑"/>
              </a:rPr>
              <a:t>）范围为</a:t>
            </a:r>
            <a:r>
              <a:rPr lang="en-US" altLang="zh-CN" dirty="0">
                <a:latin typeface="微软雅黑"/>
                <a:ea typeface="微软雅黑"/>
                <a:cs typeface="微软雅黑"/>
              </a:rPr>
              <a:t>300MHz-3GHz</a:t>
            </a:r>
            <a:r>
              <a:rPr lang="zh-CN" altLang="zh-CN" dirty="0">
                <a:latin typeface="微软雅黑"/>
                <a:ea typeface="微软雅黑"/>
                <a:cs typeface="微软雅黑"/>
              </a:rPr>
              <a:t>，</a:t>
            </a:r>
            <a:r>
              <a:rPr lang="en-US" altLang="zh-CN" dirty="0">
                <a:latin typeface="微软雅黑"/>
                <a:ea typeface="微软雅黑"/>
                <a:cs typeface="微软雅黑"/>
              </a:rPr>
              <a:t>3GHz</a:t>
            </a:r>
            <a:r>
              <a:rPr lang="zh-CN" altLang="zh-CN" dirty="0">
                <a:latin typeface="微软雅黑"/>
                <a:ea typeface="微软雅黑"/>
                <a:cs typeface="微软雅黑"/>
              </a:rPr>
              <a:t>以上为微波范围。采用超高频和微波的</a:t>
            </a:r>
            <a:r>
              <a:rPr lang="en-US" altLang="zh-CN" dirty="0">
                <a:latin typeface="微软雅黑"/>
                <a:ea typeface="微软雅黑"/>
                <a:cs typeface="微软雅黑"/>
              </a:rPr>
              <a:t>RFID</a:t>
            </a:r>
            <a:r>
              <a:rPr lang="zh-CN" altLang="zh-CN" dirty="0">
                <a:latin typeface="微软雅黑"/>
                <a:ea typeface="微软雅黑"/>
                <a:cs typeface="微软雅黑"/>
              </a:rPr>
              <a:t>系统一般统称为超高频</a:t>
            </a:r>
            <a:r>
              <a:rPr lang="en-US" altLang="zh-CN" dirty="0">
                <a:latin typeface="微软雅黑"/>
                <a:ea typeface="微软雅黑"/>
                <a:cs typeface="微软雅黑"/>
              </a:rPr>
              <a:t>RFID</a:t>
            </a:r>
            <a:r>
              <a:rPr lang="zh-CN" altLang="zh-CN" dirty="0">
                <a:latin typeface="微软雅黑"/>
                <a:ea typeface="微软雅黑"/>
                <a:cs typeface="微软雅黑"/>
              </a:rPr>
              <a:t>系统，典型的工作频率为：</a:t>
            </a:r>
            <a:r>
              <a:rPr lang="en-US" altLang="zh-CN" dirty="0">
                <a:latin typeface="微软雅黑"/>
                <a:ea typeface="微软雅黑"/>
                <a:cs typeface="微软雅黑"/>
              </a:rPr>
              <a:t>433MHz</a:t>
            </a:r>
            <a:r>
              <a:rPr lang="zh-CN" altLang="zh-CN" dirty="0">
                <a:latin typeface="微软雅黑"/>
                <a:ea typeface="微软雅黑"/>
                <a:cs typeface="微软雅黑"/>
              </a:rPr>
              <a:t>，</a:t>
            </a:r>
            <a:r>
              <a:rPr lang="en-US" altLang="zh-CN" dirty="0">
                <a:latin typeface="微软雅黑"/>
                <a:ea typeface="微软雅黑"/>
                <a:cs typeface="微软雅黑"/>
              </a:rPr>
              <a:t>860-960MHz</a:t>
            </a:r>
            <a:r>
              <a:rPr lang="zh-CN" altLang="zh-CN" dirty="0">
                <a:latin typeface="微软雅黑"/>
                <a:ea typeface="微软雅黑"/>
                <a:cs typeface="微软雅黑"/>
              </a:rPr>
              <a:t>，</a:t>
            </a:r>
            <a:r>
              <a:rPr lang="en-US" altLang="zh-CN" dirty="0">
                <a:latin typeface="微软雅黑"/>
                <a:ea typeface="微软雅黑"/>
                <a:cs typeface="微软雅黑"/>
              </a:rPr>
              <a:t>2.45GHz</a:t>
            </a:r>
            <a:r>
              <a:rPr lang="zh-CN" altLang="zh-CN" dirty="0">
                <a:latin typeface="微软雅黑"/>
                <a:ea typeface="微软雅黑"/>
                <a:cs typeface="微软雅黑"/>
              </a:rPr>
              <a:t>，</a:t>
            </a:r>
            <a:r>
              <a:rPr lang="en-US" altLang="zh-CN" dirty="0">
                <a:latin typeface="微软雅黑"/>
                <a:ea typeface="微软雅黑"/>
                <a:cs typeface="微软雅黑"/>
              </a:rPr>
              <a:t>5.8GHz</a:t>
            </a:r>
            <a:r>
              <a:rPr lang="zh-CN" altLang="zh-CN" dirty="0">
                <a:latin typeface="微软雅黑"/>
                <a:ea typeface="微软雅黑"/>
                <a:cs typeface="微软雅黑"/>
              </a:rPr>
              <a:t>，频率波长大概在</a:t>
            </a:r>
            <a:r>
              <a:rPr lang="en-US" altLang="zh-CN" dirty="0">
                <a:latin typeface="微软雅黑"/>
                <a:ea typeface="微软雅黑"/>
                <a:cs typeface="微软雅黑"/>
              </a:rPr>
              <a:t>30</a:t>
            </a:r>
            <a:r>
              <a:rPr lang="zh-CN" altLang="zh-CN" dirty="0">
                <a:latin typeface="微软雅黑"/>
                <a:ea typeface="微软雅黑"/>
                <a:cs typeface="微软雅黑"/>
              </a:rPr>
              <a:t>厘米左右</a:t>
            </a:r>
            <a:r>
              <a:rPr lang="zh-CN" altLang="zh-CN" dirty="0" smtClean="0">
                <a:latin typeface="微软雅黑"/>
                <a:ea typeface="微软雅黑"/>
                <a:cs typeface="微软雅黑"/>
              </a:rPr>
              <a:t>。</a:t>
            </a:r>
            <a:r>
              <a:rPr lang="zh-CN" altLang="zh-CN" b="1" dirty="0" smtClean="0">
                <a:solidFill>
                  <a:srgbClr val="0033CC"/>
                </a:solidFill>
                <a:latin typeface="微软雅黑"/>
                <a:ea typeface="微软雅黑"/>
                <a:cs typeface="微软雅黑"/>
              </a:rPr>
              <a:t>通信</a:t>
            </a:r>
            <a:r>
              <a:rPr lang="zh-CN" altLang="zh-CN" b="1" dirty="0">
                <a:solidFill>
                  <a:srgbClr val="0033CC"/>
                </a:solidFill>
                <a:latin typeface="微软雅黑"/>
                <a:ea typeface="微软雅黑"/>
                <a:cs typeface="微软雅黑"/>
              </a:rPr>
              <a:t>距离一般大于</a:t>
            </a:r>
            <a:r>
              <a:rPr lang="en-US" altLang="zh-CN" b="1" dirty="0">
                <a:solidFill>
                  <a:srgbClr val="0033CC"/>
                </a:solidFill>
                <a:latin typeface="微软雅黑"/>
                <a:ea typeface="微软雅黑"/>
                <a:cs typeface="微软雅黑"/>
              </a:rPr>
              <a:t>1</a:t>
            </a:r>
            <a:r>
              <a:rPr lang="zh-CN" altLang="zh-CN" b="1" dirty="0">
                <a:solidFill>
                  <a:srgbClr val="0033CC"/>
                </a:solidFill>
                <a:latin typeface="微软雅黑"/>
                <a:ea typeface="微软雅黑"/>
                <a:cs typeface="微软雅黑"/>
              </a:rPr>
              <a:t>米，典型情况为</a:t>
            </a:r>
            <a:r>
              <a:rPr lang="en-US" altLang="zh-CN" b="1" dirty="0">
                <a:solidFill>
                  <a:srgbClr val="0033CC"/>
                </a:solidFill>
                <a:latin typeface="微软雅黑"/>
                <a:ea typeface="微软雅黑"/>
                <a:cs typeface="微软雅黑"/>
              </a:rPr>
              <a:t>4-6</a:t>
            </a:r>
            <a:r>
              <a:rPr lang="zh-CN" altLang="zh-CN" b="1" dirty="0">
                <a:solidFill>
                  <a:srgbClr val="0033CC"/>
                </a:solidFill>
                <a:latin typeface="微软雅黑"/>
                <a:ea typeface="微软雅黑"/>
                <a:cs typeface="微软雅黑"/>
              </a:rPr>
              <a:t>米</a:t>
            </a:r>
            <a:r>
              <a:rPr lang="zh-CN" altLang="zh-CN" dirty="0">
                <a:latin typeface="微软雅黑"/>
                <a:ea typeface="微软雅黑"/>
                <a:cs typeface="微软雅黑"/>
              </a:rPr>
              <a:t>，最大可超过</a:t>
            </a:r>
            <a:r>
              <a:rPr lang="en-US" altLang="zh-CN" dirty="0">
                <a:latin typeface="微软雅黑"/>
                <a:ea typeface="微软雅黑"/>
                <a:cs typeface="微软雅黑"/>
              </a:rPr>
              <a:t>10</a:t>
            </a:r>
            <a:r>
              <a:rPr lang="zh-CN" altLang="zh-CN" dirty="0">
                <a:latin typeface="微软雅黑"/>
                <a:ea typeface="微软雅黑"/>
                <a:cs typeface="微软雅黑"/>
              </a:rPr>
              <a:t>米。</a:t>
            </a:r>
            <a:endParaRPr lang="en-US" altLang="zh-CN" dirty="0">
              <a:latin typeface="微软雅黑"/>
              <a:ea typeface="微软雅黑"/>
              <a:cs typeface="微软雅黑"/>
            </a:endParaRPr>
          </a:p>
          <a:p>
            <a:pPr>
              <a:lnSpc>
                <a:spcPct val="150000"/>
              </a:lnSpc>
              <a:spcBef>
                <a:spcPts val="0"/>
              </a:spcBef>
              <a:buFont typeface="Wingdings" panose="05000000000000000000" pitchFamily="2" charset="2"/>
              <a:buChar char="n"/>
            </a:pPr>
            <a:r>
              <a:rPr lang="zh-CN" altLang="en-US" b="1" dirty="0">
                <a:solidFill>
                  <a:srgbClr val="FF0000"/>
                </a:solidFill>
                <a:latin typeface="微软雅黑"/>
                <a:ea typeface="微软雅黑"/>
                <a:cs typeface="微软雅黑"/>
              </a:rPr>
              <a:t> 典型应用</a:t>
            </a:r>
            <a:r>
              <a:rPr lang="zh-CN" altLang="en-US" dirty="0" smtClean="0">
                <a:latin typeface="微软雅黑"/>
                <a:ea typeface="微软雅黑"/>
                <a:cs typeface="微软雅黑"/>
              </a:rPr>
              <a:t>：供应链管理、生产线自动化、集装箱管理、铁路包裹管理等。</a:t>
            </a:r>
            <a:endParaRPr lang="en-US" altLang="zh-CN" dirty="0">
              <a:latin typeface="微软雅黑"/>
              <a:ea typeface="微软雅黑"/>
              <a:cs typeface="微软雅黑"/>
            </a:endParaRPr>
          </a:p>
          <a:p>
            <a:pPr>
              <a:lnSpc>
                <a:spcPct val="150000"/>
              </a:lnSpc>
              <a:spcBef>
                <a:spcPts val="0"/>
              </a:spcBef>
            </a:pPr>
            <a:endParaRPr kumimoji="1" lang="zh-CN" altLang="en-US" dirty="0">
              <a:latin typeface="微软雅黑"/>
              <a:ea typeface="微软雅黑"/>
              <a:cs typeface="微软雅黑"/>
            </a:endParaRPr>
          </a:p>
        </p:txBody>
      </p:sp>
      <p:sp>
        <p:nvSpPr>
          <p:cNvPr id="3" name="幻灯片编号占位符 2"/>
          <p:cNvSpPr>
            <a:spLocks noGrp="1"/>
          </p:cNvSpPr>
          <p:nvPr>
            <p:ph type="sldNum" sz="quarter" idx="4294967295"/>
          </p:nvPr>
        </p:nvSpPr>
        <p:spPr>
          <a:xfrm>
            <a:off x="6553200" y="6400800"/>
            <a:ext cx="2133600" cy="320675"/>
          </a:xfrm>
        </p:spPr>
        <p:txBody>
          <a:bodyPr/>
          <a:lstStyle/>
          <a:p>
            <a:fld id="{0503CE10-F9D3-4072-A615-6A95AA0B7B65}" type="slidenum">
              <a:rPr lang="zh-CN" altLang="en-US" smtClean="0"/>
              <a:t>49</a:t>
            </a:fld>
            <a:endParaRPr lang="zh-CN" altLang="en-US" dirty="0"/>
          </a:p>
        </p:txBody>
      </p:sp>
      <p:sp>
        <p:nvSpPr>
          <p:cNvPr id="4" name="标题 3"/>
          <p:cNvSpPr>
            <a:spLocks noGrp="1"/>
          </p:cNvSpPr>
          <p:nvPr>
            <p:ph type="title"/>
          </p:nvPr>
        </p:nvSpPr>
        <p:spPr/>
        <p:txBody>
          <a:bodyPr/>
          <a:lstStyle/>
          <a:p>
            <a:r>
              <a:rPr kumimoji="1" lang="en-US" altLang="zh-CN" dirty="0" smtClean="0"/>
              <a:t>RFID</a:t>
            </a:r>
            <a:r>
              <a:rPr kumimoji="1" lang="zh-CN" altLang="en-US" dirty="0" smtClean="0"/>
              <a:t>频率：</a:t>
            </a:r>
            <a:r>
              <a:rPr kumimoji="1" lang="zh-CN" altLang="en-US" dirty="0" smtClean="0">
                <a:solidFill>
                  <a:srgbClr val="FFFF00"/>
                </a:solidFill>
              </a:rPr>
              <a:t>超高频</a:t>
            </a:r>
            <a:endParaRPr kumimoji="1" lang="zh-CN" altLang="en-US" dirty="0">
              <a:solidFill>
                <a:srgbClr val="FFFF00"/>
              </a:solidFill>
            </a:endParaRPr>
          </a:p>
        </p:txBody>
      </p:sp>
    </p:spTree>
    <p:extLst>
      <p:ext uri="{BB962C8B-B14F-4D97-AF65-F5344CB8AC3E}">
        <p14:creationId xmlns:p14="http://schemas.microsoft.com/office/powerpoint/2010/main" val="669904374"/>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a:bodyPr>
          <a:lstStyle/>
          <a:p>
            <a:pPr>
              <a:lnSpc>
                <a:spcPct val="150000"/>
              </a:lnSpc>
              <a:buFont typeface="Wingdings" panose="05000000000000000000" pitchFamily="2" charset="2"/>
              <a:buChar char="n"/>
            </a:pPr>
            <a:r>
              <a:rPr lang="zh-CN" altLang="en-US" b="1" dirty="0" smtClean="0">
                <a:solidFill>
                  <a:srgbClr val="FF0000"/>
                </a:solidFill>
                <a:latin typeface="微软雅黑"/>
                <a:ea typeface="微软雅黑"/>
                <a:cs typeface="微软雅黑"/>
              </a:rPr>
              <a:t> 光学</a:t>
            </a:r>
            <a:r>
              <a:rPr lang="zh-CN" altLang="en-US" b="1" dirty="0">
                <a:solidFill>
                  <a:srgbClr val="FF0000"/>
                </a:solidFill>
                <a:latin typeface="微软雅黑"/>
                <a:ea typeface="微软雅黑"/>
                <a:cs typeface="微软雅黑"/>
              </a:rPr>
              <a:t>字符识别</a:t>
            </a:r>
            <a:r>
              <a:rPr lang="zh-CN" altLang="en-US" dirty="0">
                <a:latin typeface="微软雅黑"/>
                <a:ea typeface="微软雅黑"/>
                <a:cs typeface="微软雅黑"/>
              </a:rPr>
              <a:t>（</a:t>
            </a:r>
            <a:r>
              <a:rPr lang="en-US" altLang="zh-CN" dirty="0">
                <a:latin typeface="微软雅黑"/>
                <a:ea typeface="微软雅黑"/>
                <a:cs typeface="微软雅黑"/>
              </a:rPr>
              <a:t>Optical Character Recognition</a:t>
            </a:r>
            <a:r>
              <a:rPr lang="zh-CN" altLang="en-US" dirty="0">
                <a:latin typeface="微软雅黑"/>
                <a:ea typeface="微软雅黑"/>
                <a:cs typeface="微软雅黑"/>
              </a:rPr>
              <a:t>，</a:t>
            </a:r>
            <a:r>
              <a:rPr lang="en-US" altLang="zh-CN" dirty="0">
                <a:latin typeface="微软雅黑"/>
                <a:ea typeface="微软雅黑"/>
                <a:cs typeface="微软雅黑"/>
              </a:rPr>
              <a:t>OCR</a:t>
            </a:r>
            <a:r>
              <a:rPr lang="zh-CN" altLang="en-US" dirty="0">
                <a:latin typeface="微软雅黑"/>
                <a:ea typeface="微软雅黑"/>
                <a:cs typeface="微软雅黑"/>
              </a:rPr>
              <a:t>），是</a:t>
            </a:r>
            <a:r>
              <a:rPr lang="zh-CN" altLang="en-US" b="1" dirty="0">
                <a:solidFill>
                  <a:srgbClr val="FF0000"/>
                </a:solidFill>
                <a:latin typeface="微软雅黑"/>
                <a:ea typeface="微软雅黑"/>
                <a:cs typeface="微软雅黑"/>
              </a:rPr>
              <a:t>模式识别</a:t>
            </a:r>
            <a:r>
              <a:rPr lang="zh-CN" altLang="en-US" dirty="0">
                <a:latin typeface="微软雅黑"/>
                <a:ea typeface="微软雅黑"/>
                <a:cs typeface="微软雅黑"/>
              </a:rPr>
              <a:t>（</a:t>
            </a:r>
            <a:r>
              <a:rPr lang="en-US" altLang="zh-CN" dirty="0">
                <a:latin typeface="微软雅黑"/>
                <a:ea typeface="微软雅黑"/>
                <a:cs typeface="微软雅黑"/>
              </a:rPr>
              <a:t>Pattern Recognition</a:t>
            </a:r>
            <a:r>
              <a:rPr lang="zh-CN" altLang="en-US" dirty="0">
                <a:latin typeface="微软雅黑"/>
                <a:ea typeface="微软雅黑"/>
                <a:cs typeface="微软雅黑"/>
              </a:rPr>
              <a:t>，</a:t>
            </a:r>
            <a:r>
              <a:rPr lang="en-US" altLang="zh-CN" dirty="0">
                <a:latin typeface="微软雅黑"/>
                <a:ea typeface="微软雅黑"/>
                <a:cs typeface="微软雅黑"/>
              </a:rPr>
              <a:t>PR</a:t>
            </a:r>
            <a:r>
              <a:rPr lang="zh-CN" altLang="en-US" dirty="0">
                <a:latin typeface="微软雅黑"/>
                <a:ea typeface="微软雅黑"/>
                <a:cs typeface="微软雅黑"/>
              </a:rPr>
              <a:t>）的一种技术，目的是要使计算机知道它到底看到了什么，尤其是文字资料。</a:t>
            </a:r>
            <a:r>
              <a:rPr lang="en-US" altLang="zh-CN" dirty="0">
                <a:latin typeface="微软雅黑"/>
                <a:ea typeface="微软雅黑"/>
                <a:cs typeface="微软雅黑"/>
              </a:rPr>
              <a:t>OCR</a:t>
            </a:r>
            <a:r>
              <a:rPr lang="zh-CN" altLang="en-US" dirty="0">
                <a:latin typeface="微软雅黑"/>
                <a:ea typeface="微软雅黑"/>
                <a:cs typeface="微软雅黑"/>
              </a:rPr>
              <a:t>技术能使设备</a:t>
            </a:r>
            <a:r>
              <a:rPr lang="zh-CN" altLang="en-US" b="1" u="sng" dirty="0">
                <a:solidFill>
                  <a:srgbClr val="0033CC"/>
                </a:solidFill>
                <a:latin typeface="微软雅黑"/>
                <a:ea typeface="微软雅黑"/>
                <a:cs typeface="微软雅黑"/>
              </a:rPr>
              <a:t>通过光学机制识别字符</a:t>
            </a:r>
            <a:r>
              <a:rPr lang="zh-CN" altLang="en-US" dirty="0" smtClean="0">
                <a:latin typeface="微软雅黑"/>
                <a:ea typeface="微软雅黑"/>
                <a:cs typeface="微软雅黑"/>
              </a:rPr>
              <a:t>。</a:t>
            </a:r>
            <a:endParaRPr lang="en-US" altLang="zh-CN" dirty="0" smtClean="0">
              <a:latin typeface="微软雅黑"/>
              <a:ea typeface="微软雅黑"/>
              <a:cs typeface="微软雅黑"/>
            </a:endParaRPr>
          </a:p>
        </p:txBody>
      </p:sp>
      <p:sp>
        <p:nvSpPr>
          <p:cNvPr id="3" name="幻灯片编号占位符 2"/>
          <p:cNvSpPr>
            <a:spLocks noGrp="1"/>
          </p:cNvSpPr>
          <p:nvPr>
            <p:ph type="sldNum" sz="quarter" idx="4294967295"/>
          </p:nvPr>
        </p:nvSpPr>
        <p:spPr>
          <a:xfrm>
            <a:off x="6553200" y="6400800"/>
            <a:ext cx="2133600" cy="320675"/>
          </a:xfrm>
        </p:spPr>
        <p:txBody>
          <a:bodyPr/>
          <a:lstStyle/>
          <a:p>
            <a:fld id="{0503CE10-F9D3-4072-A615-6A95AA0B7B65}" type="slidenum">
              <a:rPr lang="zh-CN" altLang="en-US" smtClean="0"/>
              <a:t>5</a:t>
            </a:fld>
            <a:endParaRPr lang="zh-CN" altLang="en-US" dirty="0"/>
          </a:p>
        </p:txBody>
      </p:sp>
      <p:sp>
        <p:nvSpPr>
          <p:cNvPr id="4" name="标题 3"/>
          <p:cNvSpPr>
            <a:spLocks noGrp="1"/>
          </p:cNvSpPr>
          <p:nvPr>
            <p:ph type="title"/>
          </p:nvPr>
        </p:nvSpPr>
        <p:spPr/>
        <p:txBody>
          <a:bodyPr/>
          <a:lstStyle/>
          <a:p>
            <a:r>
              <a:rPr kumimoji="1" lang="zh-CN" altLang="en-US" dirty="0" smtClean="0">
                <a:solidFill>
                  <a:srgbClr val="FFFF00"/>
                </a:solidFill>
              </a:rPr>
              <a:t>光符号识别</a:t>
            </a:r>
            <a:endParaRPr kumimoji="1" lang="zh-CN" altLang="en-US" dirty="0">
              <a:solidFill>
                <a:srgbClr val="FFFF00"/>
              </a:solidFill>
            </a:endParaRPr>
          </a:p>
        </p:txBody>
      </p:sp>
    </p:spTree>
    <p:extLst>
      <p:ext uri="{BB962C8B-B14F-4D97-AF65-F5344CB8AC3E}">
        <p14:creationId xmlns:p14="http://schemas.microsoft.com/office/powerpoint/2010/main" val="563418275"/>
      </p:ext>
    </p:extLst>
  </p:cSld>
  <p:clrMapOvr>
    <a:masterClrMapping/>
  </p:clrMapOvr>
  <p:transition spd="slow">
    <p:fade/>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a:bodyPr>
          <a:lstStyle/>
          <a:p>
            <a:pPr>
              <a:buFont typeface="Wingdings" panose="05000000000000000000" pitchFamily="2" charset="2"/>
              <a:buChar char="u"/>
            </a:pPr>
            <a:r>
              <a:rPr lang="en-US" altLang="zh-CN" dirty="0">
                <a:solidFill>
                  <a:srgbClr val="0D0D0D"/>
                </a:solidFill>
              </a:rPr>
              <a:t>2.1 </a:t>
            </a:r>
            <a:r>
              <a:rPr lang="zh-CN" altLang="en-US" dirty="0" smtClean="0">
                <a:solidFill>
                  <a:srgbClr val="0D0D0D"/>
                </a:solidFill>
              </a:rPr>
              <a:t>自动识别技术</a:t>
            </a:r>
            <a:endParaRPr lang="en-US" altLang="zh-CN" dirty="0" smtClean="0">
              <a:solidFill>
                <a:srgbClr val="0D0D0D"/>
              </a:solidFill>
            </a:endParaRPr>
          </a:p>
          <a:p>
            <a:pPr lvl="1">
              <a:buFont typeface="Wingdings" panose="05000000000000000000" pitchFamily="2" charset="2"/>
              <a:buChar char="u"/>
            </a:pPr>
            <a:endParaRPr lang="en-US" altLang="zh-CN" dirty="0"/>
          </a:p>
          <a:p>
            <a:pPr>
              <a:buFont typeface="Wingdings" panose="05000000000000000000" pitchFamily="2" charset="2"/>
              <a:buChar char="u"/>
            </a:pPr>
            <a:r>
              <a:rPr lang="zh-CN" altLang="zh-CN" dirty="0">
                <a:solidFill>
                  <a:schemeClr val="tx1">
                    <a:lumMod val="95000"/>
                    <a:lumOff val="5000"/>
                  </a:schemeClr>
                </a:solidFill>
              </a:rPr>
              <a:t>2</a:t>
            </a:r>
            <a:r>
              <a:rPr lang="en-US" altLang="zh-CN" dirty="0">
                <a:solidFill>
                  <a:schemeClr val="tx1">
                    <a:lumMod val="95000"/>
                    <a:lumOff val="5000"/>
                  </a:schemeClr>
                </a:solidFill>
              </a:rPr>
              <a:t>.2 RFID</a:t>
            </a:r>
            <a:r>
              <a:rPr lang="zh-CN" altLang="en-US" dirty="0" smtClean="0">
                <a:solidFill>
                  <a:schemeClr val="tx1">
                    <a:lumMod val="95000"/>
                    <a:lumOff val="5000"/>
                  </a:schemeClr>
                </a:solidFill>
              </a:rPr>
              <a:t>的历史和现状</a:t>
            </a:r>
            <a:endParaRPr lang="en-US" altLang="zh-CN" dirty="0" smtClean="0">
              <a:solidFill>
                <a:schemeClr val="tx1">
                  <a:lumMod val="95000"/>
                  <a:lumOff val="5000"/>
                </a:schemeClr>
              </a:solidFill>
            </a:endParaRPr>
          </a:p>
          <a:p>
            <a:pPr lvl="1">
              <a:buFont typeface="Wingdings" panose="05000000000000000000" pitchFamily="2" charset="2"/>
              <a:buChar char="u"/>
            </a:pPr>
            <a:endParaRPr lang="en-US" altLang="zh-CN" dirty="0"/>
          </a:p>
          <a:p>
            <a:pPr>
              <a:buFont typeface="Wingdings" panose="05000000000000000000" pitchFamily="2" charset="2"/>
              <a:buChar char="u"/>
            </a:pPr>
            <a:r>
              <a:rPr lang="zh-CN" altLang="zh-CN" dirty="0">
                <a:solidFill>
                  <a:schemeClr val="tx1">
                    <a:lumMod val="95000"/>
                    <a:lumOff val="5000"/>
                  </a:schemeClr>
                </a:solidFill>
              </a:rPr>
              <a:t>2</a:t>
            </a:r>
            <a:r>
              <a:rPr lang="en-US" altLang="zh-CN" dirty="0">
                <a:solidFill>
                  <a:schemeClr val="tx1">
                    <a:lumMod val="95000"/>
                    <a:lumOff val="5000"/>
                  </a:schemeClr>
                </a:solidFill>
              </a:rPr>
              <a:t>.3 RFID</a:t>
            </a:r>
            <a:r>
              <a:rPr lang="zh-CN" altLang="en-US" dirty="0">
                <a:solidFill>
                  <a:schemeClr val="tx1">
                    <a:lumMod val="95000"/>
                    <a:lumOff val="5000"/>
                  </a:schemeClr>
                </a:solidFill>
              </a:rPr>
              <a:t>技术</a:t>
            </a:r>
            <a:r>
              <a:rPr lang="zh-CN" altLang="en-US" dirty="0" smtClean="0">
                <a:solidFill>
                  <a:schemeClr val="tx1">
                    <a:lumMod val="95000"/>
                    <a:lumOff val="5000"/>
                  </a:schemeClr>
                </a:solidFill>
              </a:rPr>
              <a:t>分析</a:t>
            </a:r>
            <a:endParaRPr lang="en-US" altLang="zh-CN" dirty="0" smtClean="0">
              <a:solidFill>
                <a:schemeClr val="tx1">
                  <a:lumMod val="95000"/>
                  <a:lumOff val="5000"/>
                </a:schemeClr>
              </a:solidFill>
            </a:endParaRPr>
          </a:p>
          <a:p>
            <a:pPr lvl="1">
              <a:buFont typeface="Wingdings" panose="05000000000000000000" pitchFamily="2" charset="2"/>
              <a:buChar char="u"/>
            </a:pPr>
            <a:endParaRPr lang="en-US" altLang="zh-CN" dirty="0"/>
          </a:p>
          <a:p>
            <a:pPr>
              <a:buFont typeface="Wingdings" panose="05000000000000000000" pitchFamily="2" charset="2"/>
              <a:buChar char="u"/>
            </a:pPr>
            <a:r>
              <a:rPr lang="zh-CN" altLang="zh-CN" sz="2800" b="1" dirty="0">
                <a:solidFill>
                  <a:srgbClr val="FF0000"/>
                </a:solidFill>
              </a:rPr>
              <a:t>2</a:t>
            </a:r>
            <a:r>
              <a:rPr lang="en-US" altLang="zh-CN" sz="2800" b="1" dirty="0">
                <a:solidFill>
                  <a:srgbClr val="FF0000"/>
                </a:solidFill>
              </a:rPr>
              <a:t>.4</a:t>
            </a:r>
            <a:r>
              <a:rPr lang="en-US" altLang="zh-CN" b="1" dirty="0">
                <a:solidFill>
                  <a:srgbClr val="FF0000"/>
                </a:solidFill>
              </a:rPr>
              <a:t> </a:t>
            </a:r>
            <a:r>
              <a:rPr lang="en-US" altLang="zh-CN" sz="2800" b="1" dirty="0">
                <a:solidFill>
                  <a:srgbClr val="FF0000"/>
                </a:solidFill>
              </a:rPr>
              <a:t>RFID</a:t>
            </a:r>
            <a:r>
              <a:rPr lang="zh-CN" altLang="en-US" sz="2800" b="1" dirty="0" smtClean="0">
                <a:solidFill>
                  <a:srgbClr val="FF0000"/>
                </a:solidFill>
              </a:rPr>
              <a:t>和物联网</a:t>
            </a:r>
            <a:endParaRPr lang="zh-CN" altLang="en-US" sz="2800" b="1" dirty="0">
              <a:solidFill>
                <a:srgbClr val="FF0000"/>
              </a:solidFill>
            </a:endParaRPr>
          </a:p>
        </p:txBody>
      </p:sp>
      <p:sp>
        <p:nvSpPr>
          <p:cNvPr id="3" name="幻灯片编号占位符 2"/>
          <p:cNvSpPr>
            <a:spLocks noGrp="1"/>
          </p:cNvSpPr>
          <p:nvPr>
            <p:ph type="sldNum" sz="quarter" idx="4294967295"/>
          </p:nvPr>
        </p:nvSpPr>
        <p:spPr>
          <a:xfrm>
            <a:off x="6553200" y="6400800"/>
            <a:ext cx="2133600" cy="320675"/>
          </a:xfrm>
        </p:spPr>
        <p:txBody>
          <a:bodyPr/>
          <a:lstStyle/>
          <a:p>
            <a:fld id="{0503CE10-F9D3-4072-A615-6A95AA0B7B65}" type="slidenum">
              <a:rPr lang="zh-CN" altLang="en-US" smtClean="0"/>
              <a:t>50</a:t>
            </a:fld>
            <a:endParaRPr lang="zh-CN" altLang="en-US" dirty="0"/>
          </a:p>
        </p:txBody>
      </p:sp>
      <p:sp>
        <p:nvSpPr>
          <p:cNvPr id="4" name="标题 3"/>
          <p:cNvSpPr>
            <a:spLocks noGrp="1"/>
          </p:cNvSpPr>
          <p:nvPr>
            <p:ph type="title"/>
          </p:nvPr>
        </p:nvSpPr>
        <p:spPr/>
        <p:txBody>
          <a:bodyPr/>
          <a:lstStyle/>
          <a:p>
            <a:r>
              <a:rPr kumimoji="1" lang="zh-CN" altLang="en-US" dirty="0" smtClean="0"/>
              <a:t>本章内容</a:t>
            </a:r>
            <a:endParaRPr kumimoji="1" lang="zh-CN" altLang="en-US" dirty="0"/>
          </a:p>
        </p:txBody>
      </p:sp>
    </p:spTree>
    <p:extLst>
      <p:ext uri="{BB962C8B-B14F-4D97-AF65-F5344CB8AC3E}">
        <p14:creationId xmlns:p14="http://schemas.microsoft.com/office/powerpoint/2010/main" val="1658547542"/>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2">
                                            <p:txEl>
                                              <p:pRg st="6" end="6"/>
                                            </p:txEl>
                                          </p:spTgt>
                                        </p:tgtEl>
                                      </p:cBhvr>
                                    </p:animEffect>
                                    <p:animScale>
                                      <p:cBhvr>
                                        <p:cTn id="7" dur="250" autoRev="1" fill="hold"/>
                                        <p:tgtEl>
                                          <p:spTgt spid="2">
                                            <p:txEl>
                                              <p:pRg st="6" end="6"/>
                                            </p:txEl>
                                          </p:spTgt>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628650" y="1812925"/>
            <a:ext cx="7886700" cy="4351338"/>
          </a:xfrm>
        </p:spPr>
        <p:txBody>
          <a:bodyPr>
            <a:normAutofit fontScale="77500" lnSpcReduction="20000"/>
          </a:bodyPr>
          <a:lstStyle/>
          <a:p>
            <a:pPr>
              <a:lnSpc>
                <a:spcPct val="160000"/>
              </a:lnSpc>
              <a:spcBef>
                <a:spcPts val="600"/>
              </a:spcBef>
              <a:buFont typeface="Wingdings" panose="05000000000000000000" pitchFamily="2" charset="2"/>
              <a:buChar char="n"/>
            </a:pPr>
            <a:r>
              <a:rPr lang="zh-CN" altLang="zh-CN" dirty="0">
                <a:latin typeface="微软雅黑"/>
                <a:ea typeface="微软雅黑"/>
                <a:cs typeface="微软雅黑"/>
              </a:rPr>
              <a:t>基于</a:t>
            </a:r>
            <a:r>
              <a:rPr lang="en-US" altLang="zh-CN" dirty="0">
                <a:latin typeface="微软雅黑"/>
                <a:ea typeface="微软雅黑"/>
                <a:cs typeface="微软雅黑"/>
              </a:rPr>
              <a:t>RFID</a:t>
            </a:r>
            <a:r>
              <a:rPr lang="zh-CN" altLang="zh-CN" dirty="0">
                <a:latin typeface="微软雅黑"/>
                <a:ea typeface="微软雅黑"/>
                <a:cs typeface="微软雅黑"/>
              </a:rPr>
              <a:t>标签对物体的唯一标识特性，引发了人们</a:t>
            </a:r>
            <a:r>
              <a:rPr lang="zh-CN" altLang="zh-CN" dirty="0" smtClean="0">
                <a:latin typeface="微软雅黑"/>
                <a:ea typeface="微软雅黑"/>
                <a:cs typeface="微软雅黑"/>
              </a:rPr>
              <a:t>对物联网研究</a:t>
            </a:r>
            <a:r>
              <a:rPr lang="zh-CN" altLang="zh-CN" dirty="0">
                <a:latin typeface="微软雅黑"/>
                <a:ea typeface="微软雅黑"/>
                <a:cs typeface="微软雅黑"/>
              </a:rPr>
              <a:t>的热潮。</a:t>
            </a:r>
            <a:endParaRPr lang="en-US" altLang="zh-CN" dirty="0">
              <a:latin typeface="微软雅黑"/>
              <a:ea typeface="微软雅黑"/>
              <a:cs typeface="微软雅黑"/>
            </a:endParaRPr>
          </a:p>
          <a:p>
            <a:pPr>
              <a:lnSpc>
                <a:spcPct val="160000"/>
              </a:lnSpc>
              <a:spcBef>
                <a:spcPts val="600"/>
              </a:spcBef>
              <a:buFont typeface="Wingdings" panose="05000000000000000000" pitchFamily="2" charset="2"/>
              <a:buChar char="n"/>
            </a:pPr>
            <a:r>
              <a:rPr lang="zh-CN" altLang="zh-CN" b="1" dirty="0">
                <a:solidFill>
                  <a:srgbClr val="FF0000"/>
                </a:solidFill>
                <a:latin typeface="微软雅黑"/>
                <a:ea typeface="微软雅黑"/>
                <a:cs typeface="微软雅黑"/>
              </a:rPr>
              <a:t>物联网是通过给所有物品贴上</a:t>
            </a:r>
            <a:r>
              <a:rPr lang="en-US" altLang="zh-CN" b="1" dirty="0">
                <a:solidFill>
                  <a:srgbClr val="FF0000"/>
                </a:solidFill>
                <a:latin typeface="微软雅黑"/>
                <a:ea typeface="微软雅黑"/>
                <a:cs typeface="微软雅黑"/>
              </a:rPr>
              <a:t>RFID</a:t>
            </a:r>
            <a:r>
              <a:rPr lang="zh-CN" altLang="zh-CN" b="1" dirty="0">
                <a:solidFill>
                  <a:srgbClr val="FF0000"/>
                </a:solidFill>
                <a:latin typeface="微软雅黑"/>
                <a:ea typeface="微软雅黑"/>
                <a:cs typeface="微软雅黑"/>
              </a:rPr>
              <a:t>标签，在现有互联网基础之上构建所有参与流通的物品信息网络。</a:t>
            </a:r>
            <a:endParaRPr lang="en-US" altLang="zh-CN" b="1" dirty="0">
              <a:solidFill>
                <a:srgbClr val="FF0000"/>
              </a:solidFill>
              <a:latin typeface="微软雅黑"/>
              <a:ea typeface="微软雅黑"/>
              <a:cs typeface="微软雅黑"/>
            </a:endParaRPr>
          </a:p>
          <a:p>
            <a:pPr>
              <a:lnSpc>
                <a:spcPct val="160000"/>
              </a:lnSpc>
              <a:spcBef>
                <a:spcPts val="600"/>
              </a:spcBef>
              <a:buFont typeface="Wingdings" panose="05000000000000000000" pitchFamily="2" charset="2"/>
              <a:buChar char="n"/>
            </a:pPr>
            <a:r>
              <a:rPr lang="zh-CN" altLang="zh-CN" dirty="0">
                <a:latin typeface="微软雅黑"/>
                <a:ea typeface="微软雅黑"/>
                <a:cs typeface="微软雅黑"/>
              </a:rPr>
              <a:t>物联网的建立将对生产制造、销售、运输、使用、回收等物品流通的各个环节以及政府、企业和个人行为带来深刻影响。</a:t>
            </a:r>
            <a:endParaRPr lang="en-US" altLang="zh-CN" dirty="0">
              <a:latin typeface="微软雅黑"/>
              <a:ea typeface="微软雅黑"/>
              <a:cs typeface="微软雅黑"/>
            </a:endParaRPr>
          </a:p>
          <a:p>
            <a:pPr>
              <a:lnSpc>
                <a:spcPct val="160000"/>
              </a:lnSpc>
              <a:spcBef>
                <a:spcPts val="600"/>
              </a:spcBef>
              <a:buFont typeface="Wingdings" panose="05000000000000000000" pitchFamily="2" charset="2"/>
              <a:buChar char="n"/>
            </a:pPr>
            <a:r>
              <a:rPr lang="zh-CN" altLang="zh-CN" dirty="0">
                <a:latin typeface="微软雅黑"/>
                <a:ea typeface="微软雅黑"/>
                <a:cs typeface="微软雅黑"/>
              </a:rPr>
              <a:t>通过物联网，世界上任何物品都可以随时随地按需被标识、追踪和监控。物联网被视为继</a:t>
            </a:r>
            <a:r>
              <a:rPr lang="en-US" altLang="zh-CN" dirty="0">
                <a:latin typeface="微软雅黑"/>
                <a:ea typeface="微软雅黑"/>
                <a:cs typeface="微软雅黑"/>
              </a:rPr>
              <a:t>Internet</a:t>
            </a:r>
            <a:r>
              <a:rPr lang="zh-CN" altLang="zh-CN" dirty="0">
                <a:latin typeface="微软雅黑"/>
                <a:ea typeface="微软雅黑"/>
                <a:cs typeface="微软雅黑"/>
              </a:rPr>
              <a:t>后</a:t>
            </a:r>
            <a:r>
              <a:rPr lang="en-US" altLang="zh-CN" dirty="0">
                <a:latin typeface="微软雅黑"/>
                <a:ea typeface="微软雅黑"/>
                <a:cs typeface="微软雅黑"/>
              </a:rPr>
              <a:t>IT</a:t>
            </a:r>
            <a:r>
              <a:rPr lang="zh-CN" altLang="zh-CN" dirty="0">
                <a:latin typeface="微软雅黑"/>
                <a:ea typeface="微软雅黑"/>
                <a:cs typeface="微软雅黑"/>
              </a:rPr>
              <a:t>业的又一次革命</a:t>
            </a:r>
            <a:r>
              <a:rPr lang="zh-CN" altLang="en-US" dirty="0">
                <a:latin typeface="微软雅黑"/>
                <a:ea typeface="微软雅黑"/>
                <a:cs typeface="微软雅黑"/>
              </a:rPr>
              <a:t>。</a:t>
            </a:r>
          </a:p>
        </p:txBody>
      </p:sp>
      <p:sp>
        <p:nvSpPr>
          <p:cNvPr id="3" name="幻灯片编号占位符 2"/>
          <p:cNvSpPr>
            <a:spLocks noGrp="1"/>
          </p:cNvSpPr>
          <p:nvPr>
            <p:ph type="sldNum" sz="quarter" idx="4294967295"/>
          </p:nvPr>
        </p:nvSpPr>
        <p:spPr>
          <a:xfrm>
            <a:off x="6553200" y="6400800"/>
            <a:ext cx="2133600" cy="320675"/>
          </a:xfrm>
        </p:spPr>
        <p:txBody>
          <a:bodyPr/>
          <a:lstStyle/>
          <a:p>
            <a:fld id="{0503CE10-F9D3-4072-A615-6A95AA0B7B65}" type="slidenum">
              <a:rPr lang="zh-CN" altLang="en-US" smtClean="0"/>
              <a:t>51</a:t>
            </a:fld>
            <a:endParaRPr lang="zh-CN" altLang="en-US" dirty="0"/>
          </a:p>
        </p:txBody>
      </p:sp>
      <p:sp>
        <p:nvSpPr>
          <p:cNvPr id="4" name="标题 3"/>
          <p:cNvSpPr>
            <a:spLocks noGrp="1"/>
          </p:cNvSpPr>
          <p:nvPr>
            <p:ph type="title"/>
          </p:nvPr>
        </p:nvSpPr>
        <p:spPr>
          <a:xfrm>
            <a:off x="914400" y="731837"/>
            <a:ext cx="7391400" cy="563563"/>
          </a:xfrm>
        </p:spPr>
        <p:txBody>
          <a:bodyPr/>
          <a:lstStyle/>
          <a:p>
            <a:r>
              <a:rPr kumimoji="1" lang="en-US" altLang="zh-CN" dirty="0" smtClean="0">
                <a:solidFill>
                  <a:srgbClr val="FFFF00"/>
                </a:solidFill>
              </a:rPr>
              <a:t>RFID</a:t>
            </a:r>
            <a:r>
              <a:rPr kumimoji="1" lang="zh-CN" altLang="en-US" dirty="0" smtClean="0">
                <a:solidFill>
                  <a:srgbClr val="FFFF00"/>
                </a:solidFill>
              </a:rPr>
              <a:t>与物联网</a:t>
            </a:r>
            <a:endParaRPr kumimoji="1" lang="zh-CN" altLang="en-US" dirty="0">
              <a:solidFill>
                <a:srgbClr val="FFFF00"/>
              </a:solidFill>
            </a:endParaRPr>
          </a:p>
        </p:txBody>
      </p:sp>
    </p:spTree>
    <p:extLst>
      <p:ext uri="{BB962C8B-B14F-4D97-AF65-F5344CB8AC3E}">
        <p14:creationId xmlns:p14="http://schemas.microsoft.com/office/powerpoint/2010/main" val="2719829364"/>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animEffect transition="in" filter="fade">
                                      <p:cBhvr>
                                        <p:cTn id="11" dur="500"/>
                                        <p:tgtEl>
                                          <p:spTgt spid="2">
                                            <p:txEl>
                                              <p:pRg st="1" end="1"/>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fade">
                                      <p:cBhvr>
                                        <p:cTn id="15" dur="500"/>
                                        <p:tgtEl>
                                          <p:spTgt spid="2">
                                            <p:txEl>
                                              <p:pRg st="2" end="2"/>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animEffect transition="in" filter="fade">
                                      <p:cBhvr>
                                        <p:cTn id="19" dur="500"/>
                                        <p:tgtEl>
                                          <p:spTgt spid="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628650" y="1597025"/>
            <a:ext cx="7886700" cy="4351338"/>
          </a:xfrm>
        </p:spPr>
        <p:txBody>
          <a:bodyPr/>
          <a:lstStyle/>
          <a:p>
            <a:pPr marL="0" indent="0">
              <a:lnSpc>
                <a:spcPct val="150000"/>
              </a:lnSpc>
              <a:spcBef>
                <a:spcPts val="600"/>
              </a:spcBef>
              <a:buNone/>
            </a:pPr>
            <a:r>
              <a:rPr lang="zh-CN" altLang="en-US" sz="2800" b="1" dirty="0" smtClean="0">
                <a:solidFill>
                  <a:srgbClr val="FF0000"/>
                </a:solidFill>
                <a:latin typeface="微软雅黑"/>
                <a:ea typeface="微软雅黑"/>
                <a:cs typeface="微软雅黑"/>
              </a:rPr>
              <a:t>内容回顾</a:t>
            </a:r>
            <a:endParaRPr lang="en-US" altLang="zh-CN" sz="2800" b="1" dirty="0" smtClean="0">
              <a:solidFill>
                <a:srgbClr val="FF0000"/>
              </a:solidFill>
              <a:latin typeface="微软雅黑"/>
              <a:ea typeface="微软雅黑"/>
              <a:cs typeface="微软雅黑"/>
            </a:endParaRPr>
          </a:p>
          <a:p>
            <a:pPr>
              <a:lnSpc>
                <a:spcPct val="150000"/>
              </a:lnSpc>
              <a:spcBef>
                <a:spcPts val="600"/>
              </a:spcBef>
              <a:buFont typeface="Wingdings" panose="05000000000000000000" pitchFamily="2" charset="2"/>
              <a:buChar char="n"/>
            </a:pPr>
            <a:r>
              <a:rPr lang="zh-CN" altLang="en-US" dirty="0" smtClean="0">
                <a:latin typeface="微软雅黑"/>
                <a:ea typeface="微软雅黑"/>
                <a:cs typeface="微软雅黑"/>
              </a:rPr>
              <a:t> 本章对常见</a:t>
            </a:r>
            <a:r>
              <a:rPr lang="zh-CN" altLang="en-US" dirty="0">
                <a:latin typeface="微软雅黑"/>
                <a:ea typeface="微软雅黑"/>
                <a:cs typeface="微软雅黑"/>
              </a:rPr>
              <a:t>的自动识别方法和技术做了介绍，包括：光学符号识别技术、语音识别技术、生物计量识别技术、</a:t>
            </a:r>
            <a:r>
              <a:rPr lang="en-US" altLang="zh-CN" dirty="0">
                <a:latin typeface="微软雅黑"/>
                <a:ea typeface="微软雅黑"/>
                <a:cs typeface="微软雅黑"/>
              </a:rPr>
              <a:t>IC</a:t>
            </a:r>
            <a:r>
              <a:rPr lang="zh-CN" altLang="en-US" dirty="0">
                <a:latin typeface="微软雅黑"/>
                <a:ea typeface="微软雅黑"/>
                <a:cs typeface="微软雅黑"/>
              </a:rPr>
              <a:t>卡技术、条形码技术和</a:t>
            </a:r>
            <a:r>
              <a:rPr lang="en-US" altLang="zh-CN" dirty="0">
                <a:latin typeface="微软雅黑"/>
                <a:ea typeface="微软雅黑"/>
                <a:cs typeface="微软雅黑"/>
              </a:rPr>
              <a:t>RFID</a:t>
            </a:r>
            <a:r>
              <a:rPr lang="zh-CN" altLang="en-US" dirty="0" smtClean="0">
                <a:latin typeface="微软雅黑"/>
                <a:ea typeface="微软雅黑"/>
                <a:cs typeface="微软雅黑"/>
              </a:rPr>
              <a:t>射频技术</a:t>
            </a:r>
            <a:endParaRPr lang="en-US" altLang="zh-CN" u="sng" dirty="0">
              <a:latin typeface="微软雅黑"/>
              <a:ea typeface="微软雅黑"/>
              <a:cs typeface="微软雅黑"/>
            </a:endParaRPr>
          </a:p>
          <a:p>
            <a:pPr>
              <a:lnSpc>
                <a:spcPct val="150000"/>
              </a:lnSpc>
              <a:spcBef>
                <a:spcPts val="600"/>
              </a:spcBef>
              <a:buFont typeface="Wingdings" panose="05000000000000000000" pitchFamily="2" charset="2"/>
              <a:buChar char="n"/>
            </a:pPr>
            <a:r>
              <a:rPr lang="zh-CN" altLang="en-US" dirty="0" smtClean="0">
                <a:latin typeface="微软雅黑"/>
                <a:ea typeface="微软雅黑"/>
                <a:cs typeface="微软雅黑"/>
              </a:rPr>
              <a:t> 本章</a:t>
            </a:r>
            <a:r>
              <a:rPr lang="zh-CN" altLang="en-US" dirty="0">
                <a:latin typeface="微软雅黑"/>
                <a:ea typeface="微软雅黑"/>
                <a:cs typeface="微软雅黑"/>
              </a:rPr>
              <a:t>重点讲述了</a:t>
            </a:r>
            <a:r>
              <a:rPr lang="en-US" altLang="zh-CN" dirty="0">
                <a:latin typeface="微软雅黑"/>
                <a:ea typeface="微软雅黑"/>
                <a:cs typeface="微软雅黑"/>
              </a:rPr>
              <a:t>RFID</a:t>
            </a:r>
            <a:r>
              <a:rPr lang="zh-CN" altLang="en-US" dirty="0">
                <a:latin typeface="微软雅黑"/>
                <a:ea typeface="微软雅黑"/>
                <a:cs typeface="微软雅黑"/>
              </a:rPr>
              <a:t>技术，包括</a:t>
            </a:r>
            <a:r>
              <a:rPr lang="en-US" altLang="zh-CN" dirty="0">
                <a:latin typeface="微软雅黑"/>
                <a:ea typeface="微软雅黑"/>
                <a:cs typeface="微软雅黑"/>
              </a:rPr>
              <a:t>RFID</a:t>
            </a:r>
            <a:r>
              <a:rPr lang="zh-CN" altLang="en-US" dirty="0">
                <a:latin typeface="微软雅黑"/>
                <a:ea typeface="微软雅黑"/>
                <a:cs typeface="微软雅黑"/>
              </a:rPr>
              <a:t>历史和现状、</a:t>
            </a:r>
            <a:r>
              <a:rPr lang="en-US" altLang="zh-CN" dirty="0">
                <a:latin typeface="微软雅黑"/>
                <a:ea typeface="微软雅黑"/>
                <a:cs typeface="微软雅黑"/>
              </a:rPr>
              <a:t>RFID</a:t>
            </a:r>
            <a:r>
              <a:rPr lang="zh-CN" altLang="en-US" dirty="0">
                <a:latin typeface="微软雅黑"/>
                <a:ea typeface="微软雅黑"/>
                <a:cs typeface="微软雅黑"/>
              </a:rPr>
              <a:t>技术剖析和</a:t>
            </a:r>
            <a:r>
              <a:rPr lang="en-US" altLang="zh-CN" dirty="0" smtClean="0">
                <a:latin typeface="微软雅黑"/>
                <a:ea typeface="微软雅黑"/>
                <a:cs typeface="微软雅黑"/>
              </a:rPr>
              <a:t>RFID</a:t>
            </a:r>
            <a:r>
              <a:rPr lang="zh-CN" altLang="en-US" dirty="0" smtClean="0">
                <a:latin typeface="微软雅黑"/>
                <a:ea typeface="微软雅黑"/>
                <a:cs typeface="微软雅黑"/>
              </a:rPr>
              <a:t>在物联网中的应用。</a:t>
            </a:r>
            <a:endParaRPr lang="en-US" altLang="zh-CN" dirty="0">
              <a:latin typeface="微软雅黑"/>
              <a:ea typeface="微软雅黑"/>
              <a:cs typeface="微软雅黑"/>
            </a:endParaRPr>
          </a:p>
          <a:p>
            <a:pPr>
              <a:lnSpc>
                <a:spcPct val="150000"/>
              </a:lnSpc>
              <a:spcBef>
                <a:spcPts val="600"/>
              </a:spcBef>
            </a:pPr>
            <a:endParaRPr kumimoji="1" lang="zh-CN" altLang="en-US" dirty="0">
              <a:solidFill>
                <a:srgbClr val="C00000"/>
              </a:solidFill>
              <a:latin typeface="微软雅黑"/>
              <a:ea typeface="微软雅黑"/>
              <a:cs typeface="微软雅黑"/>
            </a:endParaRPr>
          </a:p>
        </p:txBody>
      </p:sp>
      <p:sp>
        <p:nvSpPr>
          <p:cNvPr id="4" name="标题 3"/>
          <p:cNvSpPr>
            <a:spLocks noGrp="1"/>
          </p:cNvSpPr>
          <p:nvPr>
            <p:ph type="title"/>
          </p:nvPr>
        </p:nvSpPr>
        <p:spPr/>
        <p:txBody>
          <a:bodyPr/>
          <a:lstStyle/>
          <a:p>
            <a:r>
              <a:rPr kumimoji="1" lang="zh-CN" altLang="en-US" dirty="0" smtClean="0"/>
              <a:t>本章小结</a:t>
            </a:r>
            <a:endParaRPr kumimoji="1" lang="zh-CN" altLang="en-US" dirty="0"/>
          </a:p>
        </p:txBody>
      </p:sp>
    </p:spTree>
    <p:extLst>
      <p:ext uri="{BB962C8B-B14F-4D97-AF65-F5344CB8AC3E}">
        <p14:creationId xmlns:p14="http://schemas.microsoft.com/office/powerpoint/2010/main" val="1735115151"/>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2">
                                            <p:txEl>
                                              <p:pRg st="0" end="0"/>
                                            </p:txEl>
                                          </p:spTgt>
                                        </p:tgtEl>
                                      </p:cBhvr>
                                    </p:animEffect>
                                    <p:animScale>
                                      <p:cBhvr>
                                        <p:cTn id="7" dur="250" autoRev="1" fill="hold"/>
                                        <p:tgtEl>
                                          <p:spTgt spid="2">
                                            <p:txEl>
                                              <p:pRg st="0" end="0"/>
                                            </p:txEl>
                                          </p:spTgt>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a:bodyPr>
          <a:lstStyle/>
          <a:p>
            <a:pPr>
              <a:lnSpc>
                <a:spcPct val="150000"/>
              </a:lnSpc>
              <a:buFont typeface="Wingdings" panose="05000000000000000000" pitchFamily="2" charset="2"/>
              <a:buChar char="n"/>
            </a:pPr>
            <a:r>
              <a:rPr lang="zh-CN" altLang="en-US" b="1" dirty="0" smtClean="0">
                <a:solidFill>
                  <a:srgbClr val="FF0000"/>
                </a:solidFill>
                <a:latin typeface="微软雅黑"/>
                <a:ea typeface="微软雅黑"/>
                <a:cs typeface="微软雅黑"/>
              </a:rPr>
              <a:t> 语音识别</a:t>
            </a:r>
            <a:r>
              <a:rPr lang="zh-CN" altLang="en-US" dirty="0">
                <a:latin typeface="微软雅黑"/>
                <a:ea typeface="微软雅黑"/>
                <a:cs typeface="微软雅黑"/>
              </a:rPr>
              <a:t>研究如何采用数字信号处理技术</a:t>
            </a:r>
            <a:r>
              <a:rPr lang="zh-CN" altLang="en-US" u="sng" dirty="0">
                <a:solidFill>
                  <a:srgbClr val="0033CC"/>
                </a:solidFill>
                <a:latin typeface="微软雅黑"/>
                <a:ea typeface="微软雅黑"/>
                <a:cs typeface="微软雅黑"/>
              </a:rPr>
              <a:t>自动提取及决定语言信号中最基本有意义的信息</a:t>
            </a:r>
            <a:r>
              <a:rPr lang="zh-CN" altLang="en-US" dirty="0">
                <a:latin typeface="微软雅黑"/>
                <a:ea typeface="微软雅黑"/>
                <a:cs typeface="微软雅黑"/>
              </a:rPr>
              <a:t>，同时也包括利用音律特征等个人特征识别说话人</a:t>
            </a:r>
            <a:r>
              <a:rPr lang="zh-CN" altLang="en-US" dirty="0" smtClean="0">
                <a:latin typeface="微软雅黑"/>
                <a:ea typeface="微软雅黑"/>
                <a:cs typeface="微软雅黑"/>
              </a:rPr>
              <a:t>。</a:t>
            </a:r>
            <a:endParaRPr lang="en-US" altLang="zh-CN" dirty="0" smtClean="0">
              <a:latin typeface="微软雅黑"/>
              <a:ea typeface="微软雅黑"/>
              <a:cs typeface="微软雅黑"/>
            </a:endParaRPr>
          </a:p>
          <a:p>
            <a:pPr lvl="1">
              <a:lnSpc>
                <a:spcPct val="150000"/>
              </a:lnSpc>
            </a:pPr>
            <a:r>
              <a:rPr lang="zh-CN" altLang="en-US" sz="2400" dirty="0" smtClean="0">
                <a:effectLst>
                  <a:outerShdw blurRad="38100" dist="38100" dir="2700000" algn="tl">
                    <a:srgbClr val="DDDDDD"/>
                  </a:outerShdw>
                </a:effectLst>
                <a:latin typeface="微软雅黑"/>
                <a:ea typeface="微软雅黑"/>
                <a:cs typeface="微软雅黑"/>
              </a:rPr>
              <a:t>语音识别技术的应用包括语音拨号、语音导航、室内设备控制、语音文档检索等。</a:t>
            </a:r>
            <a:endParaRPr lang="en-US" altLang="zh-CN" sz="2400" dirty="0" smtClean="0">
              <a:effectLst>
                <a:outerShdw blurRad="38100" dist="38100" dir="2700000" algn="tl">
                  <a:srgbClr val="DDDDDD"/>
                </a:outerShdw>
              </a:effectLst>
              <a:latin typeface="微软雅黑"/>
              <a:ea typeface="微软雅黑"/>
              <a:cs typeface="微软雅黑"/>
            </a:endParaRPr>
          </a:p>
          <a:p>
            <a:pPr lvl="1">
              <a:lnSpc>
                <a:spcPct val="150000"/>
              </a:lnSpc>
            </a:pPr>
            <a:r>
              <a:rPr lang="en-US" altLang="zh-CN" sz="2400" dirty="0" smtClean="0">
                <a:effectLst>
                  <a:outerShdw blurRad="38100" dist="38100" dir="2700000" algn="tl">
                    <a:srgbClr val="DDDDDD"/>
                  </a:outerShdw>
                </a:effectLst>
                <a:latin typeface="微软雅黑"/>
                <a:ea typeface="微软雅黑"/>
                <a:cs typeface="微软雅黑"/>
              </a:rPr>
              <a:t>20</a:t>
            </a:r>
            <a:r>
              <a:rPr lang="zh-CN" altLang="en-US" sz="2400" dirty="0" smtClean="0">
                <a:effectLst>
                  <a:outerShdw blurRad="38100" dist="38100" dir="2700000" algn="tl">
                    <a:srgbClr val="DDDDDD"/>
                  </a:outerShdw>
                </a:effectLst>
                <a:latin typeface="微软雅黑"/>
                <a:ea typeface="微软雅黑"/>
                <a:cs typeface="微软雅黑"/>
              </a:rPr>
              <a:t>世纪</a:t>
            </a:r>
            <a:r>
              <a:rPr lang="en-US" altLang="zh-CN" sz="2400" dirty="0" smtClean="0">
                <a:effectLst>
                  <a:outerShdw blurRad="38100" dist="38100" dir="2700000" algn="tl">
                    <a:srgbClr val="DDDDDD"/>
                  </a:outerShdw>
                </a:effectLst>
                <a:latin typeface="微软雅黑"/>
                <a:ea typeface="微软雅黑"/>
                <a:cs typeface="微软雅黑"/>
              </a:rPr>
              <a:t>20</a:t>
            </a:r>
            <a:r>
              <a:rPr lang="zh-CN" altLang="en-US" sz="2400" dirty="0" smtClean="0">
                <a:effectLst>
                  <a:outerShdw blurRad="38100" dist="38100" dir="2700000" algn="tl">
                    <a:srgbClr val="DDDDDD"/>
                  </a:outerShdw>
                </a:effectLst>
                <a:latin typeface="微软雅黑"/>
                <a:ea typeface="微软雅黑"/>
                <a:cs typeface="微软雅黑"/>
              </a:rPr>
              <a:t>年代生产的“</a:t>
            </a:r>
            <a:r>
              <a:rPr lang="en-US" altLang="zh-CN" sz="2400" dirty="0" smtClean="0">
                <a:effectLst>
                  <a:outerShdw blurRad="38100" dist="38100" dir="2700000" algn="tl">
                    <a:srgbClr val="DDDDDD"/>
                  </a:outerShdw>
                </a:effectLst>
                <a:latin typeface="微软雅黑"/>
                <a:ea typeface="微软雅黑"/>
                <a:cs typeface="微软雅黑"/>
              </a:rPr>
              <a:t>Radio Rex</a:t>
            </a:r>
            <a:r>
              <a:rPr lang="zh-CN" altLang="en-US" sz="2400" dirty="0" smtClean="0">
                <a:effectLst>
                  <a:outerShdw blurRad="38100" dist="38100" dir="2700000" algn="tl">
                    <a:srgbClr val="DDDDDD"/>
                  </a:outerShdw>
                </a:effectLst>
                <a:latin typeface="微软雅黑"/>
                <a:ea typeface="微软雅黑"/>
                <a:cs typeface="微软雅黑"/>
              </a:rPr>
              <a:t>”玩具狗是最早的语音识别器。</a:t>
            </a:r>
            <a:endParaRPr lang="zh-CN" altLang="en-US" sz="2400" dirty="0">
              <a:effectLst>
                <a:outerShdw blurRad="38100" dist="38100" dir="2700000" algn="tl">
                  <a:srgbClr val="DDDDDD"/>
                </a:outerShdw>
              </a:effectLst>
              <a:latin typeface="微软雅黑"/>
              <a:ea typeface="微软雅黑"/>
              <a:cs typeface="微软雅黑"/>
            </a:endParaRPr>
          </a:p>
          <a:p>
            <a:pPr marL="0" indent="0">
              <a:lnSpc>
                <a:spcPct val="150000"/>
              </a:lnSpc>
              <a:buNone/>
            </a:pPr>
            <a:endParaRPr kumimoji="1" lang="en-US" altLang="zh-CN" dirty="0" smtClean="0">
              <a:latin typeface="微软雅黑"/>
              <a:ea typeface="微软雅黑"/>
              <a:cs typeface="微软雅黑"/>
            </a:endParaRPr>
          </a:p>
        </p:txBody>
      </p:sp>
      <p:sp>
        <p:nvSpPr>
          <p:cNvPr id="3" name="幻灯片编号占位符 2"/>
          <p:cNvSpPr>
            <a:spLocks noGrp="1"/>
          </p:cNvSpPr>
          <p:nvPr>
            <p:ph type="sldNum" sz="quarter" idx="4294967295"/>
          </p:nvPr>
        </p:nvSpPr>
        <p:spPr>
          <a:xfrm>
            <a:off x="6553200" y="6400800"/>
            <a:ext cx="2133600" cy="320675"/>
          </a:xfrm>
        </p:spPr>
        <p:txBody>
          <a:bodyPr/>
          <a:lstStyle/>
          <a:p>
            <a:fld id="{0503CE10-F9D3-4072-A615-6A95AA0B7B65}" type="slidenum">
              <a:rPr lang="zh-CN" altLang="en-US" smtClean="0"/>
              <a:t>6</a:t>
            </a:fld>
            <a:endParaRPr lang="zh-CN" altLang="en-US" dirty="0"/>
          </a:p>
        </p:txBody>
      </p:sp>
      <p:sp>
        <p:nvSpPr>
          <p:cNvPr id="4" name="标题 3"/>
          <p:cNvSpPr>
            <a:spLocks noGrp="1"/>
          </p:cNvSpPr>
          <p:nvPr>
            <p:ph type="title"/>
          </p:nvPr>
        </p:nvSpPr>
        <p:spPr/>
        <p:txBody>
          <a:bodyPr/>
          <a:lstStyle/>
          <a:p>
            <a:r>
              <a:rPr kumimoji="1" lang="zh-CN" altLang="en-US" dirty="0" smtClean="0">
                <a:solidFill>
                  <a:srgbClr val="FFFF00"/>
                </a:solidFill>
              </a:rPr>
              <a:t>语音识别</a:t>
            </a:r>
            <a:endParaRPr kumimoji="1" lang="zh-CN" altLang="en-US" dirty="0">
              <a:solidFill>
                <a:srgbClr val="FFFF00"/>
              </a:solidFill>
            </a:endParaRPr>
          </a:p>
        </p:txBody>
      </p:sp>
    </p:spTree>
    <p:extLst>
      <p:ext uri="{BB962C8B-B14F-4D97-AF65-F5344CB8AC3E}">
        <p14:creationId xmlns:p14="http://schemas.microsoft.com/office/powerpoint/2010/main" val="3390870345"/>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fade">
                                      <p:cBhvr>
                                        <p:cTn id="15" dur="500"/>
                                        <p:tgtEl>
                                          <p:spTgt spid="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幻灯片编号占位符 2"/>
          <p:cNvSpPr>
            <a:spLocks noGrp="1"/>
          </p:cNvSpPr>
          <p:nvPr>
            <p:ph type="sldNum" sz="quarter" idx="4294967295"/>
          </p:nvPr>
        </p:nvSpPr>
        <p:spPr>
          <a:xfrm>
            <a:off x="6553200" y="6400800"/>
            <a:ext cx="2133600" cy="320675"/>
          </a:xfrm>
        </p:spPr>
        <p:txBody>
          <a:bodyPr/>
          <a:lstStyle/>
          <a:p>
            <a:fld id="{0503CE10-F9D3-4072-A615-6A95AA0B7B65}" type="slidenum">
              <a:rPr lang="zh-CN" altLang="en-US" smtClean="0"/>
              <a:t>7</a:t>
            </a:fld>
            <a:endParaRPr lang="zh-CN" altLang="en-US" dirty="0"/>
          </a:p>
        </p:txBody>
      </p:sp>
      <p:sp>
        <p:nvSpPr>
          <p:cNvPr id="4" name="标题 3"/>
          <p:cNvSpPr>
            <a:spLocks noGrp="1"/>
          </p:cNvSpPr>
          <p:nvPr>
            <p:ph type="title"/>
          </p:nvPr>
        </p:nvSpPr>
        <p:spPr>
          <a:xfrm>
            <a:off x="914400" y="505484"/>
            <a:ext cx="7620000" cy="1094716"/>
          </a:xfrm>
        </p:spPr>
        <p:txBody>
          <a:bodyPr/>
          <a:lstStyle/>
          <a:p>
            <a:pPr algn="l"/>
            <a:r>
              <a:rPr kumimoji="1" lang="zh-CN" altLang="en-US" dirty="0" smtClean="0"/>
              <a:t>语音识别框架：</a:t>
            </a:r>
            <a:r>
              <a:rPr kumimoji="1" lang="zh-CN" altLang="en-US" dirty="0" smtClean="0">
                <a:solidFill>
                  <a:srgbClr val="FFFF00"/>
                </a:solidFill>
              </a:rPr>
              <a:t>典型的模式识别系统</a:t>
            </a:r>
            <a:endParaRPr kumimoji="1" lang="zh-CN" altLang="en-US" dirty="0">
              <a:solidFill>
                <a:srgbClr val="FFFF00"/>
              </a:solidFill>
            </a:endParaRPr>
          </a:p>
        </p:txBody>
      </p:sp>
      <p:grpSp>
        <p:nvGrpSpPr>
          <p:cNvPr id="5" name="Group 39"/>
          <p:cNvGrpSpPr>
            <a:grpSpLocks/>
          </p:cNvGrpSpPr>
          <p:nvPr/>
        </p:nvGrpSpPr>
        <p:grpSpPr bwMode="auto">
          <a:xfrm>
            <a:off x="323850" y="1802175"/>
            <a:ext cx="8667402" cy="4256088"/>
            <a:chOff x="265" y="1344"/>
            <a:chExt cx="5083" cy="2496"/>
          </a:xfrm>
        </p:grpSpPr>
        <p:sp>
          <p:nvSpPr>
            <p:cNvPr id="6" name="Text Box 5"/>
            <p:cNvSpPr txBox="1">
              <a:spLocks noChangeArrowheads="1"/>
            </p:cNvSpPr>
            <p:nvPr/>
          </p:nvSpPr>
          <p:spPr bwMode="auto">
            <a:xfrm>
              <a:off x="4015" y="3024"/>
              <a:ext cx="1193" cy="816"/>
            </a:xfrm>
            <a:prstGeom prst="rect">
              <a:avLst/>
            </a:prstGeom>
            <a:noFill/>
            <a:ln w="9525">
              <a:noFill/>
              <a:miter lim="800000"/>
              <a:headEnd/>
              <a:tailEnd/>
            </a:ln>
          </p:spPr>
          <p:txBody>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algn="just">
                <a:lnSpc>
                  <a:spcPct val="96000"/>
                </a:lnSpc>
              </a:pPr>
              <a:r>
                <a:rPr lang="en-US" altLang="zh-CN" sz="2000" dirty="0">
                  <a:latin typeface="微软雅黑"/>
                  <a:ea typeface="微软雅黑"/>
                  <a:cs typeface="微软雅黑"/>
                </a:rPr>
                <a:t>·</a:t>
              </a:r>
              <a:r>
                <a:rPr lang="zh-CN" altLang="en-US" sz="2000" dirty="0">
                  <a:latin typeface="微软雅黑"/>
                  <a:ea typeface="微软雅黑"/>
                  <a:cs typeface="微软雅黑"/>
                </a:rPr>
                <a:t>构词规则</a:t>
              </a:r>
            </a:p>
            <a:p>
              <a:pPr algn="just">
                <a:lnSpc>
                  <a:spcPct val="96000"/>
                </a:lnSpc>
              </a:pPr>
              <a:r>
                <a:rPr lang="en-US" altLang="zh-CN" sz="2000" dirty="0">
                  <a:latin typeface="微软雅黑"/>
                  <a:ea typeface="微软雅黑"/>
                  <a:cs typeface="微软雅黑"/>
                </a:rPr>
                <a:t>·</a:t>
              </a:r>
              <a:r>
                <a:rPr lang="zh-CN" altLang="en-US" sz="2000" dirty="0">
                  <a:latin typeface="微软雅黑"/>
                  <a:ea typeface="微软雅黑"/>
                  <a:cs typeface="微软雅黑"/>
                </a:rPr>
                <a:t>同音字判决</a:t>
              </a:r>
            </a:p>
            <a:p>
              <a:pPr algn="just">
                <a:lnSpc>
                  <a:spcPct val="96000"/>
                </a:lnSpc>
              </a:pPr>
              <a:r>
                <a:rPr lang="en-US" altLang="zh-CN" sz="2000" dirty="0">
                  <a:latin typeface="微软雅黑"/>
                  <a:ea typeface="微软雅黑"/>
                  <a:cs typeface="微软雅黑"/>
                </a:rPr>
                <a:t>·</a:t>
              </a:r>
              <a:r>
                <a:rPr lang="zh-CN" altLang="en-US" sz="2000" dirty="0">
                  <a:latin typeface="微软雅黑"/>
                  <a:ea typeface="微软雅黑"/>
                  <a:cs typeface="微软雅黑"/>
                </a:rPr>
                <a:t>语法语义</a:t>
              </a:r>
            </a:p>
            <a:p>
              <a:pPr algn="just">
                <a:lnSpc>
                  <a:spcPct val="96000"/>
                </a:lnSpc>
              </a:pPr>
              <a:r>
                <a:rPr lang="en-US" altLang="zh-CN" sz="2000" dirty="0">
                  <a:latin typeface="微软雅黑"/>
                  <a:ea typeface="微软雅黑"/>
                  <a:cs typeface="微软雅黑"/>
                </a:rPr>
                <a:t>·</a:t>
              </a:r>
              <a:r>
                <a:rPr lang="zh-CN" altLang="en-US" sz="2000" dirty="0">
                  <a:latin typeface="微软雅黑"/>
                  <a:ea typeface="微软雅黑"/>
                  <a:cs typeface="微软雅黑"/>
                </a:rPr>
                <a:t>背景知识</a:t>
              </a:r>
            </a:p>
            <a:p>
              <a:pPr algn="just">
                <a:lnSpc>
                  <a:spcPct val="96000"/>
                </a:lnSpc>
              </a:pPr>
              <a:endParaRPr lang="en-US" altLang="zh-CN" sz="2000" dirty="0">
                <a:latin typeface="微软雅黑"/>
                <a:ea typeface="微软雅黑"/>
                <a:cs typeface="微软雅黑"/>
              </a:endParaRPr>
            </a:p>
          </p:txBody>
        </p:sp>
        <p:sp>
          <p:nvSpPr>
            <p:cNvPr id="7" name="Text Box 7"/>
            <p:cNvSpPr txBox="1">
              <a:spLocks noChangeArrowheads="1"/>
            </p:cNvSpPr>
            <p:nvPr/>
          </p:nvSpPr>
          <p:spPr bwMode="auto">
            <a:xfrm>
              <a:off x="1057" y="2002"/>
              <a:ext cx="720" cy="383"/>
            </a:xfrm>
            <a:prstGeom prst="rect">
              <a:avLst/>
            </a:prstGeom>
            <a:noFill/>
            <a:ln w="9525">
              <a:solidFill>
                <a:schemeClr val="tx1"/>
              </a:solidFill>
              <a:miter lim="800000"/>
              <a:headEnd/>
              <a:tailEnd/>
            </a:ln>
          </p:spPr>
          <p:txBody>
            <a:bodyPr anchor="ctr" anchorCtr="1"/>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algn="ctr"/>
              <a:r>
                <a:rPr lang="zh-CN" altLang="en-US" sz="2000">
                  <a:latin typeface="微软雅黑"/>
                  <a:ea typeface="微软雅黑"/>
                  <a:cs typeface="微软雅黑"/>
                </a:rPr>
                <a:t>预处理</a:t>
              </a:r>
            </a:p>
          </p:txBody>
        </p:sp>
        <p:sp>
          <p:nvSpPr>
            <p:cNvPr id="8" name="Text Box 8"/>
            <p:cNvSpPr txBox="1">
              <a:spLocks noChangeArrowheads="1"/>
            </p:cNvSpPr>
            <p:nvPr/>
          </p:nvSpPr>
          <p:spPr bwMode="auto">
            <a:xfrm>
              <a:off x="1989" y="1947"/>
              <a:ext cx="850" cy="508"/>
            </a:xfrm>
            <a:prstGeom prst="rect">
              <a:avLst/>
            </a:prstGeom>
            <a:noFill/>
            <a:ln w="9525">
              <a:solidFill>
                <a:schemeClr val="tx1"/>
              </a:solidFill>
              <a:miter lim="800000"/>
              <a:headEnd/>
              <a:tailEnd/>
            </a:ln>
          </p:spPr>
          <p:txBody>
            <a:bodyPr anchor="ctr" anchorCtr="1"/>
            <a:lstStyle/>
            <a:p>
              <a:pPr algn="ctr" eaLnBrk="0" hangingPunct="0">
                <a:lnSpc>
                  <a:spcPct val="96000"/>
                </a:lnSpc>
                <a:defRPr/>
              </a:pPr>
              <a:r>
                <a:rPr lang="zh-CN" altLang="en-US" sz="2000">
                  <a:latin typeface="微软雅黑"/>
                  <a:ea typeface="微软雅黑"/>
                  <a:cs typeface="微软雅黑"/>
                </a:rPr>
                <a:t>声学参数</a:t>
              </a:r>
            </a:p>
            <a:p>
              <a:pPr algn="ctr" eaLnBrk="0" hangingPunct="0">
                <a:lnSpc>
                  <a:spcPct val="80000"/>
                </a:lnSpc>
                <a:defRPr/>
              </a:pPr>
              <a:r>
                <a:rPr lang="zh-CN" altLang="en-US" sz="2000">
                  <a:latin typeface="微软雅黑"/>
                  <a:ea typeface="微软雅黑"/>
                  <a:cs typeface="微软雅黑"/>
                </a:rPr>
                <a:t>分析</a:t>
              </a:r>
            </a:p>
          </p:txBody>
        </p:sp>
        <p:sp>
          <p:nvSpPr>
            <p:cNvPr id="9" name="Text Box 9"/>
            <p:cNvSpPr txBox="1">
              <a:spLocks noChangeArrowheads="1"/>
            </p:cNvSpPr>
            <p:nvPr/>
          </p:nvSpPr>
          <p:spPr bwMode="auto">
            <a:xfrm>
              <a:off x="3059" y="2010"/>
              <a:ext cx="844" cy="384"/>
            </a:xfrm>
            <a:prstGeom prst="rect">
              <a:avLst/>
            </a:prstGeom>
            <a:noFill/>
            <a:ln w="9525">
              <a:solidFill>
                <a:schemeClr val="tx1"/>
              </a:solidFill>
              <a:miter lim="800000"/>
              <a:headEnd/>
              <a:tailEnd/>
            </a:ln>
          </p:spPr>
          <p:txBody>
            <a:bodyPr anchor="ctr" anchorCtr="1"/>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algn="ctr"/>
              <a:r>
                <a:rPr lang="zh-CN" altLang="en-US" sz="2000">
                  <a:latin typeface="微软雅黑"/>
                  <a:ea typeface="微软雅黑"/>
                  <a:cs typeface="微软雅黑"/>
                </a:rPr>
                <a:t>测度估计</a:t>
              </a:r>
            </a:p>
          </p:txBody>
        </p:sp>
        <p:sp>
          <p:nvSpPr>
            <p:cNvPr id="10" name="Text Box 10"/>
            <p:cNvSpPr txBox="1">
              <a:spLocks noChangeArrowheads="1"/>
            </p:cNvSpPr>
            <p:nvPr/>
          </p:nvSpPr>
          <p:spPr bwMode="auto">
            <a:xfrm>
              <a:off x="3061" y="1352"/>
              <a:ext cx="818" cy="383"/>
            </a:xfrm>
            <a:prstGeom prst="rect">
              <a:avLst/>
            </a:prstGeom>
            <a:noFill/>
            <a:ln w="9525">
              <a:solidFill>
                <a:schemeClr val="tx1"/>
              </a:solidFill>
              <a:miter lim="800000"/>
              <a:headEnd/>
              <a:tailEnd/>
            </a:ln>
          </p:spPr>
          <p:txBody>
            <a:bodyPr anchor="ctr" anchorCtr="1"/>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algn="ctr"/>
              <a:r>
                <a:rPr lang="zh-CN" altLang="en-US" sz="2000">
                  <a:latin typeface="微软雅黑"/>
                  <a:ea typeface="微软雅黑"/>
                  <a:cs typeface="微软雅黑"/>
                </a:rPr>
                <a:t>失真测度</a:t>
              </a:r>
            </a:p>
          </p:txBody>
        </p:sp>
        <p:sp>
          <p:nvSpPr>
            <p:cNvPr id="11" name="Text Box 11"/>
            <p:cNvSpPr txBox="1">
              <a:spLocks noChangeArrowheads="1"/>
            </p:cNvSpPr>
            <p:nvPr/>
          </p:nvSpPr>
          <p:spPr bwMode="auto">
            <a:xfrm>
              <a:off x="3121" y="2640"/>
              <a:ext cx="702" cy="382"/>
            </a:xfrm>
            <a:prstGeom prst="rect">
              <a:avLst/>
            </a:prstGeom>
            <a:noFill/>
            <a:ln w="9525">
              <a:solidFill>
                <a:schemeClr val="tx1"/>
              </a:solidFill>
              <a:miter lim="800000"/>
              <a:headEnd/>
              <a:tailEnd/>
            </a:ln>
          </p:spPr>
          <p:txBody>
            <a:bodyPr anchor="ctr" anchorCtr="1"/>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algn="ctr"/>
              <a:r>
                <a:rPr lang="zh-CN" altLang="en-US" sz="2000">
                  <a:latin typeface="微软雅黑"/>
                  <a:ea typeface="微软雅黑"/>
                  <a:cs typeface="微软雅黑"/>
                </a:rPr>
                <a:t>语音库</a:t>
              </a:r>
            </a:p>
          </p:txBody>
        </p:sp>
        <p:sp>
          <p:nvSpPr>
            <p:cNvPr id="12" name="Text Box 12"/>
            <p:cNvSpPr txBox="1">
              <a:spLocks noChangeArrowheads="1"/>
            </p:cNvSpPr>
            <p:nvPr/>
          </p:nvSpPr>
          <p:spPr bwMode="auto">
            <a:xfrm>
              <a:off x="4111" y="2024"/>
              <a:ext cx="701" cy="384"/>
            </a:xfrm>
            <a:prstGeom prst="rect">
              <a:avLst/>
            </a:prstGeom>
            <a:noFill/>
            <a:ln w="9525">
              <a:solidFill>
                <a:schemeClr val="tx1"/>
              </a:solidFill>
              <a:miter lim="800000"/>
              <a:headEnd/>
              <a:tailEnd/>
            </a:ln>
          </p:spPr>
          <p:txBody>
            <a:bodyPr anchor="ctr" anchorCtr="1"/>
            <a:lstStyle/>
            <a:p>
              <a:pPr algn="ctr" eaLnBrk="0" hangingPunct="0">
                <a:defRPr/>
              </a:pPr>
              <a:r>
                <a:rPr lang="zh-CN" altLang="en-US" sz="2000">
                  <a:latin typeface="微软雅黑"/>
                  <a:ea typeface="微软雅黑"/>
                  <a:cs typeface="微软雅黑"/>
                </a:rPr>
                <a:t>判决</a:t>
              </a:r>
            </a:p>
          </p:txBody>
        </p:sp>
        <p:sp>
          <p:nvSpPr>
            <p:cNvPr id="13" name="Text Box 13"/>
            <p:cNvSpPr txBox="1">
              <a:spLocks noChangeArrowheads="1"/>
            </p:cNvSpPr>
            <p:nvPr/>
          </p:nvSpPr>
          <p:spPr bwMode="auto">
            <a:xfrm>
              <a:off x="3982" y="2640"/>
              <a:ext cx="945" cy="382"/>
            </a:xfrm>
            <a:prstGeom prst="rect">
              <a:avLst/>
            </a:prstGeom>
            <a:noFill/>
            <a:ln w="9525">
              <a:solidFill>
                <a:schemeClr val="tx1"/>
              </a:solidFill>
              <a:miter lim="800000"/>
              <a:headEnd/>
              <a:tailEnd/>
            </a:ln>
          </p:spPr>
          <p:txBody>
            <a:bodyPr anchor="ctr" anchorCtr="1"/>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algn="ctr"/>
              <a:r>
                <a:rPr lang="zh-CN" altLang="en-US" sz="2000">
                  <a:latin typeface="微软雅黑"/>
                  <a:ea typeface="微软雅黑"/>
                  <a:cs typeface="微软雅黑"/>
                </a:rPr>
                <a:t>专家知识库</a:t>
              </a:r>
            </a:p>
          </p:txBody>
        </p:sp>
        <p:sp>
          <p:nvSpPr>
            <p:cNvPr id="14" name="Line 18"/>
            <p:cNvSpPr>
              <a:spLocks noChangeShapeType="1"/>
            </p:cNvSpPr>
            <p:nvPr/>
          </p:nvSpPr>
          <p:spPr bwMode="auto">
            <a:xfrm flipV="1">
              <a:off x="2620" y="2839"/>
              <a:ext cx="506" cy="2"/>
            </a:xfrm>
            <a:prstGeom prst="line">
              <a:avLst/>
            </a:prstGeom>
            <a:noFill/>
            <a:ln w="12700">
              <a:solidFill>
                <a:schemeClr val="tx1"/>
              </a:solidFill>
              <a:round/>
              <a:headEnd/>
              <a:tailEnd type="triangle" w="med" len="lg"/>
            </a:ln>
          </p:spPr>
          <p:txBody>
            <a:bodyPr/>
            <a:lstStyle/>
            <a:p>
              <a:pPr>
                <a:defRPr/>
              </a:pPr>
              <a:endParaRPr lang="zh-CN" altLang="en-US">
                <a:latin typeface="微软雅黑"/>
                <a:ea typeface="微软雅黑"/>
                <a:cs typeface="微软雅黑"/>
              </a:endParaRPr>
            </a:p>
          </p:txBody>
        </p:sp>
        <p:sp>
          <p:nvSpPr>
            <p:cNvPr id="15" name="Line 20"/>
            <p:cNvSpPr>
              <a:spLocks noChangeShapeType="1"/>
            </p:cNvSpPr>
            <p:nvPr/>
          </p:nvSpPr>
          <p:spPr bwMode="auto">
            <a:xfrm>
              <a:off x="3469" y="1750"/>
              <a:ext cx="3" cy="255"/>
            </a:xfrm>
            <a:prstGeom prst="line">
              <a:avLst/>
            </a:prstGeom>
            <a:noFill/>
            <a:ln w="12700">
              <a:solidFill>
                <a:schemeClr val="tx1"/>
              </a:solidFill>
              <a:round/>
              <a:headEnd/>
              <a:tailEnd type="triangle" w="med" len="lg"/>
            </a:ln>
          </p:spPr>
          <p:txBody>
            <a:bodyPr/>
            <a:lstStyle/>
            <a:p>
              <a:pPr>
                <a:defRPr/>
              </a:pPr>
              <a:endParaRPr lang="zh-CN" altLang="en-US">
                <a:latin typeface="微软雅黑"/>
                <a:ea typeface="微软雅黑"/>
                <a:cs typeface="微软雅黑"/>
              </a:endParaRPr>
            </a:p>
          </p:txBody>
        </p:sp>
        <p:sp>
          <p:nvSpPr>
            <p:cNvPr id="16" name="Text Box 23"/>
            <p:cNvSpPr txBox="1">
              <a:spLocks noChangeArrowheads="1"/>
            </p:cNvSpPr>
            <p:nvPr/>
          </p:nvSpPr>
          <p:spPr bwMode="auto">
            <a:xfrm>
              <a:off x="2368" y="2531"/>
              <a:ext cx="543" cy="366"/>
            </a:xfrm>
            <a:prstGeom prst="rect">
              <a:avLst/>
            </a:prstGeom>
            <a:noFill/>
            <a:ln w="9525">
              <a:noFill/>
              <a:miter lim="800000"/>
              <a:headEnd/>
              <a:tailEnd/>
            </a:ln>
          </p:spPr>
          <p:txBody>
            <a:bodyPr/>
            <a:lstStyle/>
            <a:p>
              <a:pPr algn="just" eaLnBrk="0" hangingPunct="0">
                <a:defRPr/>
              </a:pPr>
              <a:r>
                <a:rPr lang="zh-CN" altLang="en-US">
                  <a:latin typeface="微软雅黑"/>
                  <a:ea typeface="微软雅黑"/>
                  <a:cs typeface="微软雅黑"/>
                </a:rPr>
                <a:t>训练</a:t>
              </a:r>
            </a:p>
          </p:txBody>
        </p:sp>
        <p:sp>
          <p:nvSpPr>
            <p:cNvPr id="17" name="Text Box 24"/>
            <p:cNvSpPr txBox="1">
              <a:spLocks noChangeArrowheads="1"/>
            </p:cNvSpPr>
            <p:nvPr/>
          </p:nvSpPr>
          <p:spPr bwMode="auto">
            <a:xfrm>
              <a:off x="4851" y="1776"/>
              <a:ext cx="497" cy="455"/>
            </a:xfrm>
            <a:prstGeom prst="rect">
              <a:avLst/>
            </a:prstGeom>
            <a:noFill/>
            <a:ln w="9525">
              <a:noFill/>
              <a:miter lim="800000"/>
              <a:headEnd/>
              <a:tailEnd/>
            </a:ln>
          </p:spPr>
          <p:txBody>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algn="just"/>
              <a:r>
                <a:rPr lang="zh-CN" altLang="en-US" sz="2000" dirty="0">
                  <a:latin typeface="微软雅黑"/>
                  <a:ea typeface="微软雅黑"/>
                  <a:cs typeface="微软雅黑"/>
                </a:rPr>
                <a:t>识别</a:t>
              </a:r>
            </a:p>
            <a:p>
              <a:pPr algn="just">
                <a:lnSpc>
                  <a:spcPct val="96000"/>
                </a:lnSpc>
              </a:pPr>
              <a:r>
                <a:rPr lang="zh-CN" altLang="en-US" sz="2000" dirty="0">
                  <a:latin typeface="微软雅黑"/>
                  <a:ea typeface="微软雅黑"/>
                  <a:cs typeface="微软雅黑"/>
                </a:rPr>
                <a:t>结果</a:t>
              </a:r>
            </a:p>
          </p:txBody>
        </p:sp>
        <p:sp>
          <p:nvSpPr>
            <p:cNvPr id="18" name="Line 25"/>
            <p:cNvSpPr>
              <a:spLocks noChangeShapeType="1"/>
            </p:cNvSpPr>
            <p:nvPr/>
          </p:nvSpPr>
          <p:spPr bwMode="auto">
            <a:xfrm flipV="1">
              <a:off x="4453" y="2394"/>
              <a:ext cx="3" cy="254"/>
            </a:xfrm>
            <a:prstGeom prst="line">
              <a:avLst/>
            </a:prstGeom>
            <a:noFill/>
            <a:ln w="12700">
              <a:solidFill>
                <a:schemeClr val="tx1"/>
              </a:solidFill>
              <a:round/>
              <a:headEnd/>
              <a:tailEnd type="triangle" w="med" len="lg"/>
            </a:ln>
          </p:spPr>
          <p:txBody>
            <a:bodyPr/>
            <a:lstStyle/>
            <a:p>
              <a:pPr>
                <a:defRPr/>
              </a:pPr>
              <a:endParaRPr lang="zh-CN" altLang="en-US">
                <a:latin typeface="微软雅黑"/>
                <a:ea typeface="微软雅黑"/>
                <a:cs typeface="微软雅黑"/>
              </a:endParaRPr>
            </a:p>
          </p:txBody>
        </p:sp>
        <p:sp>
          <p:nvSpPr>
            <p:cNvPr id="19" name="Line 26"/>
            <p:cNvSpPr>
              <a:spLocks noChangeShapeType="1"/>
            </p:cNvSpPr>
            <p:nvPr/>
          </p:nvSpPr>
          <p:spPr bwMode="auto">
            <a:xfrm>
              <a:off x="2350" y="2839"/>
              <a:ext cx="410" cy="1"/>
            </a:xfrm>
            <a:prstGeom prst="line">
              <a:avLst/>
            </a:prstGeom>
            <a:noFill/>
            <a:ln w="12700">
              <a:solidFill>
                <a:schemeClr val="tx1"/>
              </a:solidFill>
              <a:round/>
              <a:headEnd/>
              <a:tailEnd/>
            </a:ln>
          </p:spPr>
          <p:txBody>
            <a:bodyPr/>
            <a:lstStyle/>
            <a:p>
              <a:pPr>
                <a:defRPr/>
              </a:pPr>
              <a:endParaRPr lang="zh-CN" altLang="en-US">
                <a:latin typeface="微软雅黑"/>
                <a:ea typeface="微软雅黑"/>
                <a:cs typeface="微软雅黑"/>
              </a:endParaRPr>
            </a:p>
          </p:txBody>
        </p:sp>
        <p:sp>
          <p:nvSpPr>
            <p:cNvPr id="20" name="Text Box 27"/>
            <p:cNvSpPr txBox="1">
              <a:spLocks noChangeArrowheads="1"/>
            </p:cNvSpPr>
            <p:nvPr/>
          </p:nvSpPr>
          <p:spPr bwMode="auto">
            <a:xfrm>
              <a:off x="883" y="2544"/>
              <a:ext cx="1500" cy="816"/>
            </a:xfrm>
            <a:prstGeom prst="rect">
              <a:avLst/>
            </a:prstGeom>
            <a:noFill/>
            <a:ln w="9525">
              <a:noFill/>
              <a:miter lim="800000"/>
              <a:headEnd/>
              <a:tailEnd/>
            </a:ln>
          </p:spPr>
          <p:txBody>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algn="just">
                <a:lnSpc>
                  <a:spcPct val="96000"/>
                </a:lnSpc>
              </a:pPr>
              <a:r>
                <a:rPr lang="en-US" altLang="zh-CN" sz="2000" dirty="0">
                  <a:latin typeface="微软雅黑"/>
                  <a:ea typeface="微软雅黑"/>
                  <a:cs typeface="微软雅黑"/>
                </a:rPr>
                <a:t>·</a:t>
              </a:r>
              <a:r>
                <a:rPr lang="zh-CN" altLang="en-US" sz="2000" dirty="0">
                  <a:latin typeface="微软雅黑"/>
                  <a:ea typeface="微软雅黑"/>
                  <a:cs typeface="微软雅黑"/>
                </a:rPr>
                <a:t>反混叠失真滤波器</a:t>
              </a:r>
            </a:p>
            <a:p>
              <a:pPr algn="just">
                <a:lnSpc>
                  <a:spcPct val="96000"/>
                </a:lnSpc>
              </a:pPr>
              <a:r>
                <a:rPr lang="en-US" altLang="zh-CN" sz="2000" dirty="0">
                  <a:latin typeface="微软雅黑"/>
                  <a:ea typeface="微软雅黑"/>
                  <a:cs typeface="微软雅黑"/>
                </a:rPr>
                <a:t>·</a:t>
              </a:r>
              <a:r>
                <a:rPr lang="zh-CN" altLang="en-US" sz="2000" dirty="0">
                  <a:latin typeface="微软雅黑"/>
                  <a:ea typeface="微软雅黑"/>
                  <a:cs typeface="微软雅黑"/>
                </a:rPr>
                <a:t>预加重器</a:t>
              </a:r>
            </a:p>
            <a:p>
              <a:pPr algn="just">
                <a:lnSpc>
                  <a:spcPct val="96000"/>
                </a:lnSpc>
              </a:pPr>
              <a:r>
                <a:rPr lang="en-US" altLang="zh-CN" sz="2000" dirty="0">
                  <a:latin typeface="微软雅黑"/>
                  <a:ea typeface="微软雅黑"/>
                  <a:cs typeface="微软雅黑"/>
                </a:rPr>
                <a:t>·</a:t>
              </a:r>
              <a:r>
                <a:rPr lang="zh-CN" altLang="en-US" sz="2000" dirty="0">
                  <a:latin typeface="微软雅黑"/>
                  <a:ea typeface="微软雅黑"/>
                  <a:cs typeface="微软雅黑"/>
                </a:rPr>
                <a:t>端点检测</a:t>
              </a:r>
            </a:p>
            <a:p>
              <a:pPr algn="just">
                <a:lnSpc>
                  <a:spcPct val="96000"/>
                </a:lnSpc>
              </a:pPr>
              <a:r>
                <a:rPr lang="en-US" altLang="zh-CN" sz="2000" dirty="0">
                  <a:latin typeface="微软雅黑"/>
                  <a:ea typeface="微软雅黑"/>
                  <a:cs typeface="微软雅黑"/>
                </a:rPr>
                <a:t>·</a:t>
              </a:r>
              <a:r>
                <a:rPr lang="zh-CN" altLang="en-US" sz="2000" dirty="0">
                  <a:latin typeface="微软雅黑"/>
                  <a:ea typeface="微软雅黑"/>
                  <a:cs typeface="微软雅黑"/>
                </a:rPr>
                <a:t>噪声滤波器</a:t>
              </a:r>
            </a:p>
          </p:txBody>
        </p:sp>
        <p:sp>
          <p:nvSpPr>
            <p:cNvPr id="21" name="Text Box 28"/>
            <p:cNvSpPr txBox="1">
              <a:spLocks noChangeArrowheads="1"/>
            </p:cNvSpPr>
            <p:nvPr/>
          </p:nvSpPr>
          <p:spPr bwMode="auto">
            <a:xfrm>
              <a:off x="3949" y="1344"/>
              <a:ext cx="1086" cy="432"/>
            </a:xfrm>
            <a:prstGeom prst="rect">
              <a:avLst/>
            </a:prstGeom>
            <a:noFill/>
            <a:ln w="9525">
              <a:noFill/>
              <a:miter lim="800000"/>
              <a:headEnd/>
              <a:tailEnd/>
            </a:ln>
          </p:spPr>
          <p:txBody>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algn="just">
                <a:lnSpc>
                  <a:spcPct val="96000"/>
                </a:lnSpc>
              </a:pPr>
              <a:r>
                <a:rPr lang="en-US" altLang="zh-CN" sz="2000" dirty="0">
                  <a:solidFill>
                    <a:srgbClr val="FF0000"/>
                  </a:solidFill>
                  <a:latin typeface="微软雅黑"/>
                  <a:ea typeface="微软雅黑"/>
                  <a:cs typeface="微软雅黑"/>
                </a:rPr>
                <a:t>·</a:t>
              </a:r>
              <a:r>
                <a:rPr lang="zh-CN" altLang="en-US" sz="2000" dirty="0">
                  <a:solidFill>
                    <a:srgbClr val="FF0000"/>
                  </a:solidFill>
                  <a:latin typeface="微软雅黑"/>
                  <a:ea typeface="微软雅黑"/>
                  <a:cs typeface="微软雅黑"/>
                </a:rPr>
                <a:t>欧氏距离</a:t>
              </a:r>
            </a:p>
            <a:p>
              <a:pPr algn="just">
                <a:lnSpc>
                  <a:spcPct val="96000"/>
                </a:lnSpc>
              </a:pPr>
              <a:r>
                <a:rPr lang="en-US" altLang="zh-CN" sz="2000" dirty="0">
                  <a:solidFill>
                    <a:srgbClr val="FF0000"/>
                  </a:solidFill>
                  <a:latin typeface="微软雅黑"/>
                  <a:ea typeface="微软雅黑"/>
                  <a:cs typeface="微软雅黑"/>
                </a:rPr>
                <a:t>·</a:t>
              </a:r>
              <a:r>
                <a:rPr lang="zh-CN" altLang="en-US" sz="2000" dirty="0">
                  <a:solidFill>
                    <a:srgbClr val="FF0000"/>
                  </a:solidFill>
                  <a:latin typeface="微软雅黑"/>
                  <a:ea typeface="微软雅黑"/>
                  <a:cs typeface="微软雅黑"/>
                </a:rPr>
                <a:t>似然比测度</a:t>
              </a:r>
            </a:p>
            <a:p>
              <a:pPr algn="just">
                <a:lnSpc>
                  <a:spcPct val="96000"/>
                </a:lnSpc>
              </a:pPr>
              <a:endParaRPr lang="en-US" altLang="zh-CN" sz="700" dirty="0">
                <a:latin typeface="微软雅黑"/>
                <a:ea typeface="微软雅黑"/>
                <a:cs typeface="微软雅黑"/>
              </a:endParaRPr>
            </a:p>
          </p:txBody>
        </p:sp>
        <p:sp>
          <p:nvSpPr>
            <p:cNvPr id="22" name="Text Box 29"/>
            <p:cNvSpPr txBox="1">
              <a:spLocks noChangeArrowheads="1"/>
            </p:cNvSpPr>
            <p:nvPr/>
          </p:nvSpPr>
          <p:spPr bwMode="auto">
            <a:xfrm>
              <a:off x="727" y="2136"/>
              <a:ext cx="240" cy="239"/>
            </a:xfrm>
            <a:prstGeom prst="rect">
              <a:avLst/>
            </a:prstGeom>
            <a:noFill/>
            <a:ln w="9525">
              <a:noFill/>
              <a:miter lim="800000"/>
              <a:headEnd/>
              <a:tailEnd/>
            </a:ln>
          </p:spPr>
          <p:txBody>
            <a:bodyPr/>
            <a:lstStyle/>
            <a:p>
              <a:pPr algn="just" eaLnBrk="0" hangingPunct="0">
                <a:defRPr/>
              </a:pPr>
              <a:r>
                <a:rPr lang="en-US" altLang="zh-CN" sz="800">
                  <a:latin typeface="微软雅黑"/>
                  <a:ea typeface="微软雅黑"/>
                  <a:cs typeface="微软雅黑"/>
                </a:rPr>
                <a:t>○</a:t>
              </a:r>
            </a:p>
          </p:txBody>
        </p:sp>
        <p:sp>
          <p:nvSpPr>
            <p:cNvPr id="23" name="Text Box 30"/>
            <p:cNvSpPr txBox="1">
              <a:spLocks noChangeArrowheads="1"/>
            </p:cNvSpPr>
            <p:nvPr/>
          </p:nvSpPr>
          <p:spPr bwMode="auto">
            <a:xfrm>
              <a:off x="265" y="1898"/>
              <a:ext cx="519" cy="509"/>
            </a:xfrm>
            <a:prstGeom prst="rect">
              <a:avLst/>
            </a:prstGeom>
            <a:noFill/>
            <a:ln w="9525">
              <a:noFill/>
              <a:miter lim="800000"/>
              <a:headEnd/>
              <a:tailEnd/>
            </a:ln>
          </p:spPr>
          <p:txBody>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algn="just"/>
              <a:r>
                <a:rPr lang="zh-CN" altLang="en-US" sz="2000">
                  <a:latin typeface="微软雅黑"/>
                  <a:ea typeface="微软雅黑"/>
                  <a:cs typeface="微软雅黑"/>
                </a:rPr>
                <a:t>语音</a:t>
              </a:r>
              <a:endParaRPr lang="en-US" altLang="zh-CN" sz="2000">
                <a:latin typeface="微软雅黑"/>
                <a:ea typeface="微软雅黑"/>
                <a:cs typeface="微软雅黑"/>
              </a:endParaRPr>
            </a:p>
            <a:p>
              <a:pPr algn="just"/>
              <a:r>
                <a:rPr lang="zh-CN" altLang="en-US" sz="2000">
                  <a:latin typeface="微软雅黑"/>
                  <a:ea typeface="微软雅黑"/>
                  <a:cs typeface="微软雅黑"/>
                </a:rPr>
                <a:t>信号</a:t>
              </a:r>
            </a:p>
            <a:p>
              <a:pPr algn="just">
                <a:lnSpc>
                  <a:spcPct val="96000"/>
                </a:lnSpc>
              </a:pPr>
              <a:r>
                <a:rPr lang="zh-CN" altLang="en-US" sz="2000">
                  <a:latin typeface="微软雅黑"/>
                  <a:ea typeface="微软雅黑"/>
                  <a:cs typeface="微软雅黑"/>
                </a:rPr>
                <a:t>输入</a:t>
              </a:r>
            </a:p>
          </p:txBody>
        </p:sp>
        <p:sp>
          <p:nvSpPr>
            <p:cNvPr id="24" name="Line 31"/>
            <p:cNvSpPr>
              <a:spLocks noChangeShapeType="1"/>
            </p:cNvSpPr>
            <p:nvPr/>
          </p:nvSpPr>
          <p:spPr bwMode="auto">
            <a:xfrm>
              <a:off x="1780" y="2208"/>
              <a:ext cx="203" cy="1"/>
            </a:xfrm>
            <a:prstGeom prst="line">
              <a:avLst/>
            </a:prstGeom>
            <a:noFill/>
            <a:ln w="12700">
              <a:solidFill>
                <a:schemeClr val="tx1"/>
              </a:solidFill>
              <a:round/>
              <a:headEnd/>
              <a:tailEnd type="triangle" w="med" len="lg"/>
            </a:ln>
          </p:spPr>
          <p:txBody>
            <a:bodyPr/>
            <a:lstStyle/>
            <a:p>
              <a:pPr>
                <a:defRPr/>
              </a:pPr>
              <a:endParaRPr lang="zh-CN" altLang="en-US">
                <a:latin typeface="微软雅黑"/>
                <a:ea typeface="微软雅黑"/>
                <a:cs typeface="微软雅黑"/>
              </a:endParaRPr>
            </a:p>
          </p:txBody>
        </p:sp>
        <p:sp>
          <p:nvSpPr>
            <p:cNvPr id="25" name="Line 32"/>
            <p:cNvSpPr>
              <a:spLocks noChangeShapeType="1"/>
            </p:cNvSpPr>
            <p:nvPr/>
          </p:nvSpPr>
          <p:spPr bwMode="auto">
            <a:xfrm>
              <a:off x="2844" y="2216"/>
              <a:ext cx="203" cy="1"/>
            </a:xfrm>
            <a:prstGeom prst="line">
              <a:avLst/>
            </a:prstGeom>
            <a:noFill/>
            <a:ln w="12700">
              <a:solidFill>
                <a:schemeClr val="tx1"/>
              </a:solidFill>
              <a:round/>
              <a:headEnd/>
              <a:tailEnd type="triangle" w="med" len="lg"/>
            </a:ln>
          </p:spPr>
          <p:txBody>
            <a:bodyPr/>
            <a:lstStyle/>
            <a:p>
              <a:pPr>
                <a:defRPr/>
              </a:pPr>
              <a:endParaRPr lang="zh-CN" altLang="en-US">
                <a:latin typeface="微软雅黑"/>
                <a:ea typeface="微软雅黑"/>
                <a:cs typeface="微软雅黑"/>
              </a:endParaRPr>
            </a:p>
          </p:txBody>
        </p:sp>
        <p:sp>
          <p:nvSpPr>
            <p:cNvPr id="26" name="Line 33"/>
            <p:cNvSpPr>
              <a:spLocks noChangeShapeType="1"/>
            </p:cNvSpPr>
            <p:nvPr/>
          </p:nvSpPr>
          <p:spPr bwMode="auto">
            <a:xfrm>
              <a:off x="3900" y="2216"/>
              <a:ext cx="203" cy="1"/>
            </a:xfrm>
            <a:prstGeom prst="line">
              <a:avLst/>
            </a:prstGeom>
            <a:noFill/>
            <a:ln w="12700">
              <a:solidFill>
                <a:schemeClr val="tx1"/>
              </a:solidFill>
              <a:round/>
              <a:headEnd/>
              <a:tailEnd type="triangle" w="med" len="lg"/>
            </a:ln>
          </p:spPr>
          <p:txBody>
            <a:bodyPr/>
            <a:lstStyle/>
            <a:p>
              <a:pPr>
                <a:defRPr/>
              </a:pPr>
              <a:endParaRPr lang="zh-CN" altLang="en-US">
                <a:latin typeface="微软雅黑"/>
                <a:ea typeface="微软雅黑"/>
                <a:cs typeface="微软雅黑"/>
              </a:endParaRPr>
            </a:p>
          </p:txBody>
        </p:sp>
        <p:sp>
          <p:nvSpPr>
            <p:cNvPr id="27" name="Line 34"/>
            <p:cNvSpPr>
              <a:spLocks noChangeShapeType="1"/>
            </p:cNvSpPr>
            <p:nvPr/>
          </p:nvSpPr>
          <p:spPr bwMode="auto">
            <a:xfrm flipV="1">
              <a:off x="3471" y="2384"/>
              <a:ext cx="2" cy="254"/>
            </a:xfrm>
            <a:prstGeom prst="line">
              <a:avLst/>
            </a:prstGeom>
            <a:noFill/>
            <a:ln w="12700">
              <a:solidFill>
                <a:schemeClr val="tx1"/>
              </a:solidFill>
              <a:round/>
              <a:headEnd/>
              <a:tailEnd type="triangle" w="med" len="lg"/>
            </a:ln>
          </p:spPr>
          <p:txBody>
            <a:bodyPr/>
            <a:lstStyle/>
            <a:p>
              <a:pPr>
                <a:defRPr/>
              </a:pPr>
              <a:endParaRPr lang="zh-CN" altLang="en-US">
                <a:latin typeface="微软雅黑"/>
                <a:ea typeface="微软雅黑"/>
                <a:cs typeface="微软雅黑"/>
              </a:endParaRPr>
            </a:p>
          </p:txBody>
        </p:sp>
        <p:sp>
          <p:nvSpPr>
            <p:cNvPr id="28" name="Line 35"/>
            <p:cNvSpPr>
              <a:spLocks noChangeShapeType="1"/>
            </p:cNvSpPr>
            <p:nvPr/>
          </p:nvSpPr>
          <p:spPr bwMode="auto">
            <a:xfrm>
              <a:off x="2351" y="2456"/>
              <a:ext cx="0" cy="385"/>
            </a:xfrm>
            <a:prstGeom prst="line">
              <a:avLst/>
            </a:prstGeom>
            <a:noFill/>
            <a:ln w="12700" cap="sq">
              <a:solidFill>
                <a:schemeClr val="tx1"/>
              </a:solidFill>
              <a:round/>
              <a:headEnd type="none" w="sm" len="sm"/>
              <a:tailEnd type="none" w="sm" len="sm"/>
            </a:ln>
          </p:spPr>
          <p:txBody>
            <a:bodyPr/>
            <a:lstStyle/>
            <a:p>
              <a:pPr>
                <a:defRPr/>
              </a:pPr>
              <a:endParaRPr lang="zh-CN" altLang="en-US">
                <a:latin typeface="微软雅黑"/>
                <a:ea typeface="微软雅黑"/>
                <a:cs typeface="微软雅黑"/>
              </a:endParaRPr>
            </a:p>
          </p:txBody>
        </p:sp>
        <p:sp>
          <p:nvSpPr>
            <p:cNvPr id="29" name="Line 36"/>
            <p:cNvSpPr>
              <a:spLocks noChangeShapeType="1"/>
            </p:cNvSpPr>
            <p:nvPr/>
          </p:nvSpPr>
          <p:spPr bwMode="auto">
            <a:xfrm>
              <a:off x="4812" y="2216"/>
              <a:ext cx="203" cy="1"/>
            </a:xfrm>
            <a:prstGeom prst="line">
              <a:avLst/>
            </a:prstGeom>
            <a:noFill/>
            <a:ln w="12700">
              <a:solidFill>
                <a:schemeClr val="tx1"/>
              </a:solidFill>
              <a:round/>
              <a:headEnd/>
              <a:tailEnd type="triangle" w="med" len="lg"/>
            </a:ln>
          </p:spPr>
          <p:txBody>
            <a:bodyPr/>
            <a:lstStyle/>
            <a:p>
              <a:pPr>
                <a:defRPr/>
              </a:pPr>
              <a:endParaRPr lang="zh-CN" altLang="en-US">
                <a:latin typeface="微软雅黑"/>
                <a:ea typeface="微软雅黑"/>
                <a:cs typeface="微软雅黑"/>
              </a:endParaRPr>
            </a:p>
          </p:txBody>
        </p:sp>
        <p:sp>
          <p:nvSpPr>
            <p:cNvPr id="30" name="Line 38"/>
            <p:cNvSpPr>
              <a:spLocks noChangeShapeType="1"/>
            </p:cNvSpPr>
            <p:nvPr/>
          </p:nvSpPr>
          <p:spPr bwMode="auto">
            <a:xfrm>
              <a:off x="848" y="2208"/>
              <a:ext cx="203" cy="1"/>
            </a:xfrm>
            <a:prstGeom prst="line">
              <a:avLst/>
            </a:prstGeom>
            <a:noFill/>
            <a:ln w="12700">
              <a:solidFill>
                <a:schemeClr val="tx1"/>
              </a:solidFill>
              <a:round/>
              <a:headEnd/>
              <a:tailEnd type="triangle" w="med" len="lg"/>
            </a:ln>
          </p:spPr>
          <p:txBody>
            <a:bodyPr/>
            <a:lstStyle/>
            <a:p>
              <a:pPr>
                <a:defRPr/>
              </a:pPr>
              <a:endParaRPr lang="zh-CN" altLang="en-US">
                <a:latin typeface="微软雅黑"/>
                <a:ea typeface="微软雅黑"/>
                <a:cs typeface="微软雅黑"/>
              </a:endParaRPr>
            </a:p>
          </p:txBody>
        </p:sp>
      </p:grpSp>
      <p:sp>
        <p:nvSpPr>
          <p:cNvPr id="2" name="矩形 1"/>
          <p:cNvSpPr/>
          <p:nvPr/>
        </p:nvSpPr>
        <p:spPr>
          <a:xfrm>
            <a:off x="221539" y="6053160"/>
            <a:ext cx="7315200" cy="461665"/>
          </a:xfrm>
          <a:prstGeom prst="rect">
            <a:avLst/>
          </a:prstGeom>
        </p:spPr>
        <p:txBody>
          <a:bodyPr wrap="square">
            <a:spAutoFit/>
          </a:bodyPr>
          <a:lstStyle/>
          <a:p>
            <a:r>
              <a:rPr lang="zh-CN" altLang="en-US" sz="2400" b="1" dirty="0">
                <a:solidFill>
                  <a:srgbClr val="0033CC"/>
                </a:solidFill>
              </a:rPr>
              <a:t>典型代表：李开复博士实现的</a:t>
            </a:r>
            <a:r>
              <a:rPr lang="zh-CN" altLang="en-US" sz="2400" b="1" dirty="0">
                <a:solidFill>
                  <a:srgbClr val="FF0000"/>
                </a:solidFill>
              </a:rPr>
              <a:t>Sphinx</a:t>
            </a:r>
            <a:r>
              <a:rPr lang="zh-CN" altLang="en-US" sz="2400" b="1" dirty="0">
                <a:solidFill>
                  <a:srgbClr val="0033CC"/>
                </a:solidFill>
              </a:rPr>
              <a:t>语音识别系统</a:t>
            </a:r>
          </a:p>
        </p:txBody>
      </p:sp>
    </p:spTree>
    <p:extLst>
      <p:ext uri="{BB962C8B-B14F-4D97-AF65-F5344CB8AC3E}">
        <p14:creationId xmlns:p14="http://schemas.microsoft.com/office/powerpoint/2010/main" val="3412860191"/>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fontScale="92500" lnSpcReduction="20000"/>
          </a:bodyPr>
          <a:lstStyle/>
          <a:p>
            <a:pPr>
              <a:lnSpc>
                <a:spcPct val="150000"/>
              </a:lnSpc>
              <a:buFont typeface="Wingdings" panose="05000000000000000000" pitchFamily="2" charset="2"/>
              <a:buChar char="n"/>
            </a:pPr>
            <a:r>
              <a:rPr lang="zh-CN" altLang="en-US" b="1" dirty="0" smtClean="0">
                <a:solidFill>
                  <a:srgbClr val="FF0000"/>
                </a:solidFill>
              </a:rPr>
              <a:t> 生物识别技术</a:t>
            </a:r>
            <a:r>
              <a:rPr lang="zh-CN" altLang="en-US" dirty="0" smtClean="0"/>
              <a:t>是指通过生物特征的比较来识别不同生物个体的方法。</a:t>
            </a:r>
            <a:endParaRPr lang="en-US" altLang="zh-CN" dirty="0" smtClean="0"/>
          </a:p>
          <a:p>
            <a:pPr>
              <a:lnSpc>
                <a:spcPct val="150000"/>
              </a:lnSpc>
              <a:buFont typeface="Wingdings" panose="05000000000000000000" pitchFamily="2" charset="2"/>
              <a:buChar char="n"/>
            </a:pPr>
            <a:r>
              <a:rPr lang="zh-CN" altLang="en-US" dirty="0" smtClean="0"/>
              <a:t> 这种识别技术通常被称为：</a:t>
            </a:r>
            <a:r>
              <a:rPr lang="en-US" altLang="zh-CN" b="1" dirty="0" smtClean="0">
                <a:solidFill>
                  <a:srgbClr val="0033CC"/>
                </a:solidFill>
              </a:rPr>
              <a:t>Biometrics</a:t>
            </a:r>
            <a:r>
              <a:rPr lang="zh-CN" altLang="en-US" dirty="0" smtClean="0"/>
              <a:t>，所研究的生物特征包括人脸、指纹、手掌纹、虹膜、视网膜、语音、体形、个人习惯等</a:t>
            </a:r>
            <a:endParaRPr lang="en-US" altLang="zh-CN" dirty="0" smtClean="0"/>
          </a:p>
          <a:p>
            <a:pPr>
              <a:lnSpc>
                <a:spcPct val="150000"/>
              </a:lnSpc>
              <a:buFont typeface="Wingdings" panose="05000000000000000000" pitchFamily="2" charset="2"/>
              <a:buChar char="n"/>
            </a:pPr>
            <a:r>
              <a:rPr lang="zh-CN" altLang="en-US" dirty="0" smtClean="0"/>
              <a:t> 相应的识别技术有</a:t>
            </a:r>
            <a:r>
              <a:rPr lang="zh-CN" altLang="en-US" b="1" dirty="0" smtClean="0">
                <a:solidFill>
                  <a:srgbClr val="FF0000"/>
                </a:solidFill>
              </a:rPr>
              <a:t>人脸识别</a:t>
            </a:r>
            <a:r>
              <a:rPr lang="zh-CN" altLang="en-US" dirty="0" smtClean="0"/>
              <a:t>、</a:t>
            </a:r>
            <a:r>
              <a:rPr lang="zh-CN" altLang="en-US" b="1" dirty="0">
                <a:solidFill>
                  <a:srgbClr val="FF0000"/>
                </a:solidFill>
              </a:rPr>
              <a:t>虹膜</a:t>
            </a:r>
            <a:r>
              <a:rPr lang="zh-CN" altLang="en-US" b="1" dirty="0" smtClean="0">
                <a:solidFill>
                  <a:srgbClr val="FF0000"/>
                </a:solidFill>
              </a:rPr>
              <a:t>识别</a:t>
            </a:r>
            <a:r>
              <a:rPr lang="zh-CN" altLang="en-US" dirty="0" smtClean="0"/>
              <a:t>、</a:t>
            </a:r>
            <a:r>
              <a:rPr lang="zh-CN" altLang="en-US" b="1" dirty="0">
                <a:solidFill>
                  <a:srgbClr val="FF0000"/>
                </a:solidFill>
              </a:rPr>
              <a:t>指纹识别</a:t>
            </a:r>
            <a:r>
              <a:rPr lang="zh-CN" altLang="en-US" dirty="0" smtClean="0"/>
              <a:t>、视网膜识别、语音识别、体形识别、键盘敲击识别、签字识别等等。</a:t>
            </a:r>
            <a:endParaRPr lang="en-US" altLang="zh-CN" dirty="0" smtClean="0"/>
          </a:p>
        </p:txBody>
      </p:sp>
      <p:sp>
        <p:nvSpPr>
          <p:cNvPr id="4" name="标题 3"/>
          <p:cNvSpPr>
            <a:spLocks noGrp="1"/>
          </p:cNvSpPr>
          <p:nvPr>
            <p:ph type="title"/>
          </p:nvPr>
        </p:nvSpPr>
        <p:spPr/>
        <p:txBody>
          <a:bodyPr/>
          <a:lstStyle/>
          <a:p>
            <a:r>
              <a:rPr lang="zh-CN" altLang="en-US" dirty="0" smtClean="0">
                <a:solidFill>
                  <a:srgbClr val="FFFF00"/>
                </a:solidFill>
              </a:rPr>
              <a:t>生物识别技术</a:t>
            </a:r>
            <a:endParaRPr lang="zh-CN" altLang="en-US" dirty="0">
              <a:solidFill>
                <a:srgbClr val="FFFF00"/>
              </a:solidFill>
            </a:endParaRPr>
          </a:p>
        </p:txBody>
      </p:sp>
    </p:spTree>
    <p:extLst>
      <p:ext uri="{BB962C8B-B14F-4D97-AF65-F5344CB8AC3E}">
        <p14:creationId xmlns:p14="http://schemas.microsoft.com/office/powerpoint/2010/main" val="3032282833"/>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animEffect transition="in" filter="fade">
                                      <p:cBhvr>
                                        <p:cTn id="11" dur="500"/>
                                        <p:tgtEl>
                                          <p:spTgt spid="2">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2">
                                            <p:txEl>
                                              <p:pRg st="2" end="2"/>
                                            </p:txEl>
                                          </p:spTgt>
                                        </p:tgtEl>
                                        <p:attrNameLst>
                                          <p:attrName>style.visibility</p:attrName>
                                        </p:attrNameLst>
                                      </p:cBhvr>
                                      <p:to>
                                        <p:strVal val="visible"/>
                                      </p:to>
                                    </p:set>
                                    <p:animEffect transition="in" filter="fade">
                                      <p:cBhvr>
                                        <p:cTn id="16" dur="500"/>
                                        <p:tgtEl>
                                          <p:spTgt spid="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558800" y="1669575"/>
            <a:ext cx="5142230" cy="768825"/>
          </a:xfrm>
        </p:spPr>
        <p:txBody>
          <a:bodyPr>
            <a:noAutofit/>
          </a:bodyPr>
          <a:lstStyle/>
          <a:p>
            <a:pPr>
              <a:lnSpc>
                <a:spcPct val="100000"/>
              </a:lnSpc>
              <a:buFont typeface="Wingdings" panose="05000000000000000000" pitchFamily="2" charset="2"/>
              <a:buChar char="n"/>
            </a:pPr>
            <a:r>
              <a:rPr lang="zh-CN" altLang="en-US" b="1" dirty="0" smtClean="0">
                <a:solidFill>
                  <a:srgbClr val="FF0000"/>
                </a:solidFill>
                <a:latin typeface="Calibri" charset="0"/>
              </a:rPr>
              <a:t> 虹膜</a:t>
            </a:r>
            <a:endParaRPr lang="en-US" altLang="zh-CN" b="1" dirty="0" smtClean="0">
              <a:solidFill>
                <a:srgbClr val="FF0000"/>
              </a:solidFill>
              <a:latin typeface="Calibri" charset="0"/>
            </a:endParaRPr>
          </a:p>
        </p:txBody>
      </p:sp>
      <p:sp>
        <p:nvSpPr>
          <p:cNvPr id="3" name="幻灯片编号占位符 2"/>
          <p:cNvSpPr>
            <a:spLocks noGrp="1"/>
          </p:cNvSpPr>
          <p:nvPr>
            <p:ph type="sldNum" sz="quarter" idx="4294967295"/>
          </p:nvPr>
        </p:nvSpPr>
        <p:spPr>
          <a:xfrm>
            <a:off x="6553200" y="6400800"/>
            <a:ext cx="2133600" cy="320675"/>
          </a:xfrm>
        </p:spPr>
        <p:txBody>
          <a:bodyPr/>
          <a:lstStyle/>
          <a:p>
            <a:fld id="{0503CE10-F9D3-4072-A615-6A95AA0B7B65}" type="slidenum">
              <a:rPr lang="zh-CN" altLang="en-US" smtClean="0"/>
              <a:t>9</a:t>
            </a:fld>
            <a:endParaRPr lang="zh-CN" altLang="en-US" dirty="0"/>
          </a:p>
        </p:txBody>
      </p:sp>
      <p:sp>
        <p:nvSpPr>
          <p:cNvPr id="4" name="标题 3"/>
          <p:cNvSpPr>
            <a:spLocks noGrp="1"/>
          </p:cNvSpPr>
          <p:nvPr>
            <p:ph type="title"/>
          </p:nvPr>
        </p:nvSpPr>
        <p:spPr>
          <a:xfrm>
            <a:off x="914400" y="731837"/>
            <a:ext cx="7391400" cy="563563"/>
          </a:xfrm>
        </p:spPr>
        <p:txBody>
          <a:bodyPr/>
          <a:lstStyle/>
          <a:p>
            <a:r>
              <a:rPr kumimoji="1" lang="zh-CN" altLang="en-US" dirty="0" smtClean="0"/>
              <a:t>生物识别技术</a:t>
            </a:r>
            <a:r>
              <a:rPr kumimoji="1" lang="en-US" altLang="zh-CN" dirty="0" smtClean="0"/>
              <a:t>——</a:t>
            </a:r>
            <a:r>
              <a:rPr kumimoji="1" lang="zh-CN" altLang="en-US" dirty="0" smtClean="0">
                <a:solidFill>
                  <a:srgbClr val="FFFF00"/>
                </a:solidFill>
              </a:rPr>
              <a:t>虹膜识别</a:t>
            </a:r>
            <a:endParaRPr kumimoji="1" lang="zh-CN" altLang="en-US" dirty="0">
              <a:solidFill>
                <a:srgbClr val="FFFF00"/>
              </a:solidFill>
            </a:endParaRPr>
          </a:p>
        </p:txBody>
      </p:sp>
      <p:pic>
        <p:nvPicPr>
          <p:cNvPr id="5" name="图片 4"/>
          <p:cNvPicPr>
            <a:picLocks noChangeAspect="1"/>
          </p:cNvPicPr>
          <p:nvPr/>
        </p:nvPicPr>
        <p:blipFill>
          <a:blip r:embed="rId3"/>
          <a:stretch>
            <a:fillRect/>
          </a:stretch>
        </p:blipFill>
        <p:spPr>
          <a:xfrm>
            <a:off x="1905000" y="1581613"/>
            <a:ext cx="4086225" cy="2314575"/>
          </a:xfrm>
          <a:prstGeom prst="rect">
            <a:avLst/>
          </a:prstGeom>
        </p:spPr>
      </p:pic>
      <p:sp>
        <p:nvSpPr>
          <p:cNvPr id="6" name="内容占位符 1"/>
          <p:cNvSpPr txBox="1">
            <a:spLocks/>
          </p:cNvSpPr>
          <p:nvPr/>
        </p:nvSpPr>
        <p:spPr>
          <a:xfrm>
            <a:off x="558800" y="4288474"/>
            <a:ext cx="7886700" cy="234092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buFont typeface="Wingdings" panose="05000000000000000000" pitchFamily="2" charset="2"/>
              <a:buChar char="n"/>
            </a:pPr>
            <a:r>
              <a:rPr lang="zh-CN" altLang="en-US" b="1" dirty="0" smtClean="0">
                <a:solidFill>
                  <a:srgbClr val="FF0000"/>
                </a:solidFill>
                <a:latin typeface="Calibri" charset="0"/>
              </a:rPr>
              <a:t> 虹膜</a:t>
            </a:r>
            <a:r>
              <a:rPr lang="zh-CN" altLang="en-US" dirty="0" smtClean="0">
                <a:latin typeface="Calibri" charset="0"/>
              </a:rPr>
              <a:t>包含了最丰富的纹理信息，包括很多冠状、水晶体、细丝、凹点、射线等等细节特征</a:t>
            </a:r>
            <a:endParaRPr lang="en-US" altLang="zh-CN" dirty="0" smtClean="0">
              <a:latin typeface="Calibri" charset="0"/>
            </a:endParaRPr>
          </a:p>
          <a:p>
            <a:pPr>
              <a:lnSpc>
                <a:spcPct val="120000"/>
              </a:lnSpc>
              <a:buFont typeface="Wingdings" panose="05000000000000000000" pitchFamily="2" charset="2"/>
              <a:buChar char="n"/>
            </a:pPr>
            <a:r>
              <a:rPr lang="zh-CN" altLang="en-US" b="1" dirty="0" smtClean="0">
                <a:solidFill>
                  <a:srgbClr val="FF0000"/>
                </a:solidFill>
                <a:latin typeface="Calibri" charset="0"/>
              </a:rPr>
              <a:t> 应用</a:t>
            </a:r>
            <a:endParaRPr lang="en-US" altLang="zh-CN" b="1" dirty="0" smtClean="0">
              <a:solidFill>
                <a:srgbClr val="FF0000"/>
              </a:solidFill>
              <a:latin typeface="Calibri" charset="0"/>
            </a:endParaRPr>
          </a:p>
          <a:p>
            <a:pPr marL="702900" indent="-342900">
              <a:lnSpc>
                <a:spcPct val="120000"/>
              </a:lnSpc>
            </a:pPr>
            <a:r>
              <a:rPr lang="zh-CN" altLang="en-US" dirty="0" smtClean="0">
                <a:latin typeface="Calibri" charset="0"/>
              </a:rPr>
              <a:t>深圳罗湖口岸和珠海拱北口岸采用了</a:t>
            </a:r>
            <a:r>
              <a:rPr lang="en-US" altLang="zh-CN" dirty="0" smtClean="0">
                <a:latin typeface="Calibri" charset="0"/>
              </a:rPr>
              <a:t>TH-ID</a:t>
            </a:r>
            <a:r>
              <a:rPr lang="zh-CN" altLang="en-US" dirty="0" smtClean="0">
                <a:latin typeface="Calibri" charset="0"/>
              </a:rPr>
              <a:t>多模生物特征识别认证系统，验放旅客数达千万人次</a:t>
            </a:r>
            <a:endParaRPr lang="en-US" altLang="zh-CN" dirty="0" smtClean="0">
              <a:latin typeface="Calibri" charset="0"/>
            </a:endParaRPr>
          </a:p>
        </p:txBody>
      </p:sp>
      <p:pic>
        <p:nvPicPr>
          <p:cNvPr id="7" name="图片 6"/>
          <p:cNvPicPr>
            <a:picLocks noChangeAspect="1"/>
          </p:cNvPicPr>
          <p:nvPr/>
        </p:nvPicPr>
        <p:blipFill>
          <a:blip r:embed="rId4"/>
          <a:stretch>
            <a:fillRect/>
          </a:stretch>
        </p:blipFill>
        <p:spPr>
          <a:xfrm>
            <a:off x="6145115" y="1581612"/>
            <a:ext cx="2872553" cy="2314575"/>
          </a:xfrm>
          <a:prstGeom prst="rect">
            <a:avLst/>
          </a:prstGeom>
        </p:spPr>
      </p:pic>
    </p:spTree>
    <p:extLst>
      <p:ext uri="{BB962C8B-B14F-4D97-AF65-F5344CB8AC3E}">
        <p14:creationId xmlns:p14="http://schemas.microsoft.com/office/powerpoint/2010/main" val="2502574542"/>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animEffect transition="in" filter="fade">
                                      <p:cBhvr>
                                        <p:cTn id="19" dur="500"/>
                                        <p:tgtEl>
                                          <p:spTgt spid="6">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6">
                                            <p:txEl>
                                              <p:pRg st="1" end="1"/>
                                            </p:txEl>
                                          </p:spTgt>
                                        </p:tgtEl>
                                        <p:attrNameLst>
                                          <p:attrName>style.visibility</p:attrName>
                                        </p:attrNameLst>
                                      </p:cBhvr>
                                      <p:to>
                                        <p:strVal val="visible"/>
                                      </p:to>
                                    </p:set>
                                    <p:animEffect transition="in" filter="fade">
                                      <p:cBhvr>
                                        <p:cTn id="24" dur="500"/>
                                        <p:tgtEl>
                                          <p:spTgt spid="6">
                                            <p:txEl>
                                              <p:pRg st="1" end="1"/>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6">
                                            <p:txEl>
                                              <p:pRg st="2" end="2"/>
                                            </p:txEl>
                                          </p:spTgt>
                                        </p:tgtEl>
                                        <p:attrNameLst>
                                          <p:attrName>style.visibility</p:attrName>
                                        </p:attrNameLst>
                                      </p:cBhvr>
                                      <p:to>
                                        <p:strVal val="visible"/>
                                      </p:to>
                                    </p:set>
                                    <p:animEffect transition="in" filter="fade">
                                      <p:cBhvr>
                                        <p:cTn id="27"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theme/theme1.xml><?xml version="1.0" encoding="utf-8"?>
<a:theme xmlns:a="http://schemas.openxmlformats.org/drawingml/2006/main" name="默认设计模板">
  <a:themeElements>
    <a:clrScheme name="默认设计模板 1">
      <a:dk1>
        <a:srgbClr val="000000"/>
      </a:dk1>
      <a:lt1>
        <a:srgbClr val="FFFFFF"/>
      </a:lt1>
      <a:dk2>
        <a:srgbClr val="233DA9"/>
      </a:dk2>
      <a:lt2>
        <a:srgbClr val="DDDDDD"/>
      </a:lt2>
      <a:accent1>
        <a:srgbClr val="65AAE9"/>
      </a:accent1>
      <a:accent2>
        <a:srgbClr val="B2B2B2"/>
      </a:accent2>
      <a:accent3>
        <a:srgbClr val="FFFFFF"/>
      </a:accent3>
      <a:accent4>
        <a:srgbClr val="000000"/>
      </a:accent4>
      <a:accent5>
        <a:srgbClr val="B8D2F2"/>
      </a:accent5>
      <a:accent6>
        <a:srgbClr val="A1A1A1"/>
      </a:accent6>
      <a:hlink>
        <a:srgbClr val="7DA0D3"/>
      </a:hlink>
      <a:folHlink>
        <a:srgbClr val="B2E385"/>
      </a:folHlink>
    </a:clrScheme>
    <a:fontScheme name="默认设计模板">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默认设计模板 1">
        <a:dk1>
          <a:srgbClr val="000000"/>
        </a:dk1>
        <a:lt1>
          <a:srgbClr val="FFFFFF"/>
        </a:lt1>
        <a:dk2>
          <a:srgbClr val="233DA9"/>
        </a:dk2>
        <a:lt2>
          <a:srgbClr val="DDDDDD"/>
        </a:lt2>
        <a:accent1>
          <a:srgbClr val="65AAE9"/>
        </a:accent1>
        <a:accent2>
          <a:srgbClr val="B2B2B2"/>
        </a:accent2>
        <a:accent3>
          <a:srgbClr val="FFFFFF"/>
        </a:accent3>
        <a:accent4>
          <a:srgbClr val="000000"/>
        </a:accent4>
        <a:accent5>
          <a:srgbClr val="B8D2F2"/>
        </a:accent5>
        <a:accent6>
          <a:srgbClr val="A1A1A1"/>
        </a:accent6>
        <a:hlink>
          <a:srgbClr val="7DA0D3"/>
        </a:hlink>
        <a:folHlink>
          <a:srgbClr val="B2E385"/>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632769"/>
        </a:dk2>
        <a:lt2>
          <a:srgbClr val="DDDDDD"/>
        </a:lt2>
        <a:accent1>
          <a:srgbClr val="8B8DE1"/>
        </a:accent1>
        <a:accent2>
          <a:srgbClr val="FF997D"/>
        </a:accent2>
        <a:accent3>
          <a:srgbClr val="FFFFFF"/>
        </a:accent3>
        <a:accent4>
          <a:srgbClr val="000000"/>
        </a:accent4>
        <a:accent5>
          <a:srgbClr val="C4C5EE"/>
        </a:accent5>
        <a:accent6>
          <a:srgbClr val="E78A71"/>
        </a:accent6>
        <a:hlink>
          <a:srgbClr val="58AFD2"/>
        </a:hlink>
        <a:folHlink>
          <a:srgbClr val="BFDF63"/>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37737F"/>
        </a:dk2>
        <a:lt2>
          <a:srgbClr val="DDDDDD"/>
        </a:lt2>
        <a:accent1>
          <a:srgbClr val="52BCB2"/>
        </a:accent1>
        <a:accent2>
          <a:srgbClr val="E0A56A"/>
        </a:accent2>
        <a:accent3>
          <a:srgbClr val="FFFFFF"/>
        </a:accent3>
        <a:accent4>
          <a:srgbClr val="000000"/>
        </a:accent4>
        <a:accent5>
          <a:srgbClr val="B3DAD5"/>
        </a:accent5>
        <a:accent6>
          <a:srgbClr val="CB955F"/>
        </a:accent6>
        <a:hlink>
          <a:srgbClr val="A0C264"/>
        </a:hlink>
        <a:folHlink>
          <a:srgbClr val="DCDC24"/>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2153</TotalTime>
  <Words>4892</Words>
  <Application>Microsoft Office PowerPoint</Application>
  <PresentationFormat>全屏显示(4:3)</PresentationFormat>
  <Paragraphs>417</Paragraphs>
  <Slides>52</Slides>
  <Notes>29</Notes>
  <HiddenSlides>1</HiddenSlides>
  <MMClips>0</MMClips>
  <ScaleCrop>false</ScaleCrop>
  <HeadingPairs>
    <vt:vector size="8" baseType="variant">
      <vt:variant>
        <vt:lpstr>已用的字体</vt:lpstr>
      </vt:variant>
      <vt:variant>
        <vt:i4>10</vt:i4>
      </vt:variant>
      <vt:variant>
        <vt:lpstr>主题</vt:lpstr>
      </vt:variant>
      <vt:variant>
        <vt:i4>1</vt:i4>
      </vt:variant>
      <vt:variant>
        <vt:lpstr>嵌入 OLE 服务器</vt:lpstr>
      </vt:variant>
      <vt:variant>
        <vt:i4>2</vt:i4>
      </vt:variant>
      <vt:variant>
        <vt:lpstr>幻灯片标题</vt:lpstr>
      </vt:variant>
      <vt:variant>
        <vt:i4>52</vt:i4>
      </vt:variant>
    </vt:vector>
  </HeadingPairs>
  <TitlesOfParts>
    <vt:vector size="65" baseType="lpstr">
      <vt:lpstr>等线</vt:lpstr>
      <vt:lpstr>仿宋</vt:lpstr>
      <vt:lpstr>楷体_GB2312</vt:lpstr>
      <vt:lpstr>宋体</vt:lpstr>
      <vt:lpstr>微软雅黑</vt:lpstr>
      <vt:lpstr>Arial</vt:lpstr>
      <vt:lpstr>Arial</vt:lpstr>
      <vt:lpstr>Calibri</vt:lpstr>
      <vt:lpstr>Times</vt:lpstr>
      <vt:lpstr>Wingdings</vt:lpstr>
      <vt:lpstr>默认设计模板</vt:lpstr>
      <vt:lpstr>Image</vt:lpstr>
      <vt:lpstr>Visio.Drawing.11</vt:lpstr>
      <vt:lpstr>第 2 章 自动识别技术与RFID</vt:lpstr>
      <vt:lpstr>感 知 识 别</vt:lpstr>
      <vt:lpstr>感 知 识 别</vt:lpstr>
      <vt:lpstr>本章内容</vt:lpstr>
      <vt:lpstr>光符号识别</vt:lpstr>
      <vt:lpstr>语音识别</vt:lpstr>
      <vt:lpstr>语音识别框架：典型的模式识别系统</vt:lpstr>
      <vt:lpstr>生物识别技术</vt:lpstr>
      <vt:lpstr>生物识别技术——虹膜识别</vt:lpstr>
      <vt:lpstr>生物识别技术——虹膜识别</vt:lpstr>
      <vt:lpstr>生物识别技术——指纹识别</vt:lpstr>
      <vt:lpstr>指纹的总体特征</vt:lpstr>
      <vt:lpstr>指纹的局部特征</vt:lpstr>
      <vt:lpstr>IC卡技术</vt:lpstr>
      <vt:lpstr>IC卡技术</vt:lpstr>
      <vt:lpstr>IC卡：基本组成</vt:lpstr>
      <vt:lpstr>IC卡：分类</vt:lpstr>
      <vt:lpstr>IC卡：按芯片分类</vt:lpstr>
      <vt:lpstr>IC卡：按芯片分类</vt:lpstr>
      <vt:lpstr>CPU卡：按与外界数据交换界面</vt:lpstr>
      <vt:lpstr>CPU卡：按数据传输形式分类</vt:lpstr>
      <vt:lpstr>条形码技术</vt:lpstr>
      <vt:lpstr>条形码技术：一维条形码</vt:lpstr>
      <vt:lpstr>PowerPoint 演示文稿</vt:lpstr>
      <vt:lpstr>一维条形码：工作原理</vt:lpstr>
      <vt:lpstr>一维条形码：典型一维条形码制比较</vt:lpstr>
      <vt:lpstr>条形码技术：二维条形码</vt:lpstr>
      <vt:lpstr>条形码技术：二维条形码</vt:lpstr>
      <vt:lpstr>条形码技术：二维条形码</vt:lpstr>
      <vt:lpstr>比较</vt:lpstr>
      <vt:lpstr>本章内容</vt:lpstr>
      <vt:lpstr>RFID的历史与现状</vt:lpstr>
      <vt:lpstr>RFID的历史与现状(1)</vt:lpstr>
      <vt:lpstr>RFID的历史与现状(2)</vt:lpstr>
      <vt:lpstr>RFID的历史与现状(3)</vt:lpstr>
      <vt:lpstr>RFID的历史与现状</vt:lpstr>
      <vt:lpstr>RFID在中国的应用</vt:lpstr>
      <vt:lpstr>本章内容</vt:lpstr>
      <vt:lpstr>RFID技术分析</vt:lpstr>
      <vt:lpstr>RFID技术分析：阅读器</vt:lpstr>
      <vt:lpstr>RFID技术分析：天线</vt:lpstr>
      <vt:lpstr>RFID技术分析：标签</vt:lpstr>
      <vt:lpstr>RFID标签与条形码相比的优点</vt:lpstr>
      <vt:lpstr>标签：数据存储方式</vt:lpstr>
      <vt:lpstr>标签分类</vt:lpstr>
      <vt:lpstr>RFID技术分析：频率</vt:lpstr>
      <vt:lpstr>RFID频率：低频</vt:lpstr>
      <vt:lpstr>RFID频率：高频</vt:lpstr>
      <vt:lpstr>RFID频率：超高频</vt:lpstr>
      <vt:lpstr>本章内容</vt:lpstr>
      <vt:lpstr>RFID与物联网</vt:lpstr>
      <vt:lpstr>本章小结</vt:lpstr>
    </vt:vector>
  </TitlesOfParts>
  <Company>Guilddesign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Template</dc:title>
  <dc:creator>ThemeGallery</dc:creator>
  <cp:lastModifiedBy>puhb</cp:lastModifiedBy>
  <cp:revision>225</cp:revision>
  <dcterms:created xsi:type="dcterms:W3CDTF">2004-07-21T02:43:03Z</dcterms:created>
  <dcterms:modified xsi:type="dcterms:W3CDTF">2018-10-17T01:52:02Z</dcterms:modified>
</cp:coreProperties>
</file>